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367" r:id="rId5"/>
    <p:sldId id="365" r:id="rId6"/>
    <p:sldId id="268" r:id="rId7"/>
    <p:sldId id="301" r:id="rId8"/>
    <p:sldId id="338" r:id="rId9"/>
    <p:sldId id="339" r:id="rId10"/>
    <p:sldId id="340" r:id="rId11"/>
    <p:sldId id="341" r:id="rId12"/>
    <p:sldId id="342" r:id="rId13"/>
    <p:sldId id="344" r:id="rId14"/>
    <p:sldId id="349" r:id="rId15"/>
    <p:sldId id="375" r:id="rId16"/>
    <p:sldId id="346" r:id="rId17"/>
    <p:sldId id="362" r:id="rId18"/>
    <p:sldId id="352" r:id="rId19"/>
    <p:sldId id="363" r:id="rId20"/>
    <p:sldId id="353" r:id="rId21"/>
    <p:sldId id="360" r:id="rId22"/>
    <p:sldId id="372" r:id="rId23"/>
    <p:sldId id="370" r:id="rId24"/>
    <p:sldId id="371" r:id="rId25"/>
    <p:sldId id="368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37D"/>
    <a:srgbClr val="B2B8BE"/>
    <a:srgbClr val="D8CCD0"/>
    <a:srgbClr val="37E1CD"/>
    <a:srgbClr val="9DF5CB"/>
    <a:srgbClr val="39CFDF"/>
    <a:srgbClr val="F3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05726-DB95-466A-94A6-926FA42B3EAC}" v="159" dt="2024-05-13T16:32:33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5"/>
    <p:restoredTop sz="94668"/>
  </p:normalViewPr>
  <p:slideViewPr>
    <p:cSldViewPr snapToGrid="0">
      <p:cViewPr varScale="1">
        <p:scale>
          <a:sx n="64" d="100"/>
          <a:sy n="64" d="100"/>
        </p:scale>
        <p:origin x="168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.schimmenti99@gmail.com" userId="5bfeb977e42e9a6d" providerId="LiveId" clId="{1E305726-DB95-466A-94A6-926FA42B3EAC}"/>
    <pc:docChg chg="undo custSel addSld delSld modSld sldOrd">
      <pc:chgData name="f.schimmenti99@gmail.com" userId="5bfeb977e42e9a6d" providerId="LiveId" clId="{1E305726-DB95-466A-94A6-926FA42B3EAC}" dt="2024-05-13T16:32:33.831" v="374"/>
      <pc:docMkLst>
        <pc:docMk/>
      </pc:docMkLst>
      <pc:sldChg chg="modSp del mod">
        <pc:chgData name="f.schimmenti99@gmail.com" userId="5bfeb977e42e9a6d" providerId="LiveId" clId="{1E305726-DB95-466A-94A6-926FA42B3EAC}" dt="2024-05-13T16:17:35.354" v="297" actId="47"/>
        <pc:sldMkLst>
          <pc:docMk/>
          <pc:sldMk cId="416744475" sldId="260"/>
        </pc:sldMkLst>
        <pc:picChg chg="mod">
          <ac:chgData name="f.schimmenti99@gmail.com" userId="5bfeb977e42e9a6d" providerId="LiveId" clId="{1E305726-DB95-466A-94A6-926FA42B3EAC}" dt="2024-05-13T16:13:51.250" v="159" actId="1076"/>
          <ac:picMkLst>
            <pc:docMk/>
            <pc:sldMk cId="416744475" sldId="260"/>
            <ac:picMk id="5" creationId="{C62833F4-79A3-2B91-D5A4-256326D69992}"/>
          </ac:picMkLst>
        </pc:picChg>
      </pc:sldChg>
      <pc:sldChg chg="modTransition">
        <pc:chgData name="f.schimmenti99@gmail.com" userId="5bfeb977e42e9a6d" providerId="LiveId" clId="{1E305726-DB95-466A-94A6-926FA42B3EAC}" dt="2024-05-13T12:56:51.243" v="35"/>
        <pc:sldMkLst>
          <pc:docMk/>
          <pc:sldMk cId="1708956848" sldId="268"/>
        </pc:sldMkLst>
      </pc:sldChg>
      <pc:sldChg chg="addSp delSp modSp modTransition">
        <pc:chgData name="f.schimmenti99@gmail.com" userId="5bfeb977e42e9a6d" providerId="LiveId" clId="{1E305726-DB95-466A-94A6-926FA42B3EAC}" dt="2024-05-13T16:20:49.677" v="307" actId="14100"/>
        <pc:sldMkLst>
          <pc:docMk/>
          <pc:sldMk cId="0" sldId="301"/>
        </pc:sldMkLst>
        <pc:spChg chg="del">
          <ac:chgData name="f.schimmenti99@gmail.com" userId="5bfeb977e42e9a6d" providerId="LiveId" clId="{1E305726-DB95-466A-94A6-926FA42B3EAC}" dt="2024-05-13T16:20:06.701" v="298" actId="478"/>
          <ac:spMkLst>
            <pc:docMk/>
            <pc:sldMk cId="0" sldId="301"/>
            <ac:spMk id="18439" creationId="{68FF89CC-FE8C-168B-7C57-51C5AF0B2ADD}"/>
          </ac:spMkLst>
        </pc:spChg>
        <pc:picChg chg="add mod">
          <ac:chgData name="f.schimmenti99@gmail.com" userId="5bfeb977e42e9a6d" providerId="LiveId" clId="{1E305726-DB95-466A-94A6-926FA42B3EAC}" dt="2024-05-13T16:20:49.677" v="307" actId="14100"/>
          <ac:picMkLst>
            <pc:docMk/>
            <pc:sldMk cId="0" sldId="301"/>
            <ac:picMk id="2" creationId="{79C1A4F9-4306-25FB-E746-5F177DCA817A}"/>
          </ac:picMkLst>
        </pc:picChg>
      </pc:sldChg>
      <pc:sldChg chg="addSp delSp modSp mod modTransition">
        <pc:chgData name="f.schimmenti99@gmail.com" userId="5bfeb977e42e9a6d" providerId="LiveId" clId="{1E305726-DB95-466A-94A6-926FA42B3EAC}" dt="2024-05-13T16:21:38.656" v="312" actId="14100"/>
        <pc:sldMkLst>
          <pc:docMk/>
          <pc:sldMk cId="3986862202" sldId="338"/>
        </pc:sldMkLst>
        <pc:spChg chg="del mod">
          <ac:chgData name="f.schimmenti99@gmail.com" userId="5bfeb977e42e9a6d" providerId="LiveId" clId="{1E305726-DB95-466A-94A6-926FA42B3EAC}" dt="2024-05-13T16:21:18.983" v="308" actId="478"/>
          <ac:spMkLst>
            <pc:docMk/>
            <pc:sldMk cId="3986862202" sldId="338"/>
            <ac:spMk id="18439" creationId="{68FF89CC-FE8C-168B-7C57-51C5AF0B2ADD}"/>
          </ac:spMkLst>
        </pc:spChg>
        <pc:picChg chg="add mod">
          <ac:chgData name="f.schimmenti99@gmail.com" userId="5bfeb977e42e9a6d" providerId="LiveId" clId="{1E305726-DB95-466A-94A6-926FA42B3EAC}" dt="2024-05-13T16:21:19.508" v="309"/>
          <ac:picMkLst>
            <pc:docMk/>
            <pc:sldMk cId="3986862202" sldId="338"/>
            <ac:picMk id="2" creationId="{76D55CF4-397F-C051-78C4-3E1024591A34}"/>
          </ac:picMkLst>
        </pc:picChg>
        <pc:picChg chg="mod">
          <ac:chgData name="f.schimmenti99@gmail.com" userId="5bfeb977e42e9a6d" providerId="LiveId" clId="{1E305726-DB95-466A-94A6-926FA42B3EAC}" dt="2024-05-13T16:21:38.656" v="312" actId="14100"/>
          <ac:picMkLst>
            <pc:docMk/>
            <pc:sldMk cId="3986862202" sldId="338"/>
            <ac:picMk id="5" creationId="{572B62CA-5E7D-8135-719F-85D2E7420233}"/>
          </ac:picMkLst>
        </pc:picChg>
        <pc:picChg chg="add mod">
          <ac:chgData name="f.schimmenti99@gmail.com" userId="5bfeb977e42e9a6d" providerId="LiveId" clId="{1E305726-DB95-466A-94A6-926FA42B3EAC}" dt="2024-05-13T16:21:29.413" v="311"/>
          <ac:picMkLst>
            <pc:docMk/>
            <pc:sldMk cId="3986862202" sldId="338"/>
            <ac:picMk id="6" creationId="{92BBA2F8-F9AD-B9DC-BF0E-C92803DC71FC}"/>
          </ac:picMkLst>
        </pc:picChg>
        <pc:picChg chg="del">
          <ac:chgData name="f.schimmenti99@gmail.com" userId="5bfeb977e42e9a6d" providerId="LiveId" clId="{1E305726-DB95-466A-94A6-926FA42B3EAC}" dt="2024-05-13T16:21:28.913" v="310" actId="478"/>
          <ac:picMkLst>
            <pc:docMk/>
            <pc:sldMk cId="3986862202" sldId="338"/>
            <ac:picMk id="18441" creationId="{38A03E31-4B37-360E-42FC-43B576493C28}"/>
          </ac:picMkLst>
        </pc:picChg>
      </pc:sldChg>
      <pc:sldChg chg="modTransition">
        <pc:chgData name="f.schimmenti99@gmail.com" userId="5bfeb977e42e9a6d" providerId="LiveId" clId="{1E305726-DB95-466A-94A6-926FA42B3EAC}" dt="2024-05-13T12:58:13.913" v="43"/>
        <pc:sldMkLst>
          <pc:docMk/>
          <pc:sldMk cId="3562225065" sldId="339"/>
        </pc:sldMkLst>
      </pc:sldChg>
      <pc:sldChg chg="modTransition">
        <pc:chgData name="f.schimmenti99@gmail.com" userId="5bfeb977e42e9a6d" providerId="LiveId" clId="{1E305726-DB95-466A-94A6-926FA42B3EAC}" dt="2024-05-13T12:58:17.785" v="44"/>
        <pc:sldMkLst>
          <pc:docMk/>
          <pc:sldMk cId="916511462" sldId="340"/>
        </pc:sldMkLst>
      </pc:sldChg>
      <pc:sldChg chg="modTransition">
        <pc:chgData name="f.schimmenti99@gmail.com" userId="5bfeb977e42e9a6d" providerId="LiveId" clId="{1E305726-DB95-466A-94A6-926FA42B3EAC}" dt="2024-05-13T12:58:21.703" v="45"/>
        <pc:sldMkLst>
          <pc:docMk/>
          <pc:sldMk cId="1906829174" sldId="341"/>
        </pc:sldMkLst>
      </pc:sldChg>
      <pc:sldChg chg="modTransition">
        <pc:chgData name="f.schimmenti99@gmail.com" userId="5bfeb977e42e9a6d" providerId="LiveId" clId="{1E305726-DB95-466A-94A6-926FA42B3EAC}" dt="2024-05-13T12:58:25.187" v="46"/>
        <pc:sldMkLst>
          <pc:docMk/>
          <pc:sldMk cId="1747600897" sldId="342"/>
        </pc:sldMkLst>
      </pc:sldChg>
      <pc:sldChg chg="modTransition">
        <pc:chgData name="f.schimmenti99@gmail.com" userId="5bfeb977e42e9a6d" providerId="LiveId" clId="{1E305726-DB95-466A-94A6-926FA42B3EAC}" dt="2024-05-13T12:58:29.764" v="47"/>
        <pc:sldMkLst>
          <pc:docMk/>
          <pc:sldMk cId="3966374849" sldId="344"/>
        </pc:sldMkLst>
      </pc:sldChg>
      <pc:sldChg chg="modTransition">
        <pc:chgData name="f.schimmenti99@gmail.com" userId="5bfeb977e42e9a6d" providerId="LiveId" clId="{1E305726-DB95-466A-94A6-926FA42B3EAC}" dt="2024-05-13T12:58:40.458" v="50"/>
        <pc:sldMkLst>
          <pc:docMk/>
          <pc:sldMk cId="3276451490" sldId="346"/>
        </pc:sldMkLst>
      </pc:sldChg>
      <pc:sldChg chg="del">
        <pc:chgData name="f.schimmenti99@gmail.com" userId="5bfeb977e42e9a6d" providerId="LiveId" clId="{1E305726-DB95-466A-94A6-926FA42B3EAC}" dt="2024-05-13T12:48:45.957" v="0" actId="47"/>
        <pc:sldMkLst>
          <pc:docMk/>
          <pc:sldMk cId="1091130428" sldId="347"/>
        </pc:sldMkLst>
      </pc:sldChg>
      <pc:sldChg chg="modTransition">
        <pc:chgData name="f.schimmenti99@gmail.com" userId="5bfeb977e42e9a6d" providerId="LiveId" clId="{1E305726-DB95-466A-94A6-926FA42B3EAC}" dt="2024-05-13T12:58:32.879" v="48"/>
        <pc:sldMkLst>
          <pc:docMk/>
          <pc:sldMk cId="2435529895" sldId="349"/>
        </pc:sldMkLst>
      </pc:sldChg>
      <pc:sldChg chg="modTransition">
        <pc:chgData name="f.schimmenti99@gmail.com" userId="5bfeb977e42e9a6d" providerId="LiveId" clId="{1E305726-DB95-466A-94A6-926FA42B3EAC}" dt="2024-05-13T12:58:36.629" v="49"/>
        <pc:sldMkLst>
          <pc:docMk/>
          <pc:sldMk cId="3355216454" sldId="351"/>
        </pc:sldMkLst>
      </pc:sldChg>
      <pc:sldChg chg="modTransition">
        <pc:chgData name="f.schimmenti99@gmail.com" userId="5bfeb977e42e9a6d" providerId="LiveId" clId="{1E305726-DB95-466A-94A6-926FA42B3EAC}" dt="2024-05-13T12:58:45.219" v="51"/>
        <pc:sldMkLst>
          <pc:docMk/>
          <pc:sldMk cId="2273689560" sldId="352"/>
        </pc:sldMkLst>
      </pc:sldChg>
      <pc:sldChg chg="modTransition">
        <pc:chgData name="f.schimmenti99@gmail.com" userId="5bfeb977e42e9a6d" providerId="LiveId" clId="{1E305726-DB95-466A-94A6-926FA42B3EAC}" dt="2024-05-13T12:58:52.450" v="53"/>
        <pc:sldMkLst>
          <pc:docMk/>
          <pc:sldMk cId="298659596" sldId="353"/>
        </pc:sldMkLst>
      </pc:sldChg>
      <pc:sldChg chg="addSp modSp mod modTransition">
        <pc:chgData name="f.schimmenti99@gmail.com" userId="5bfeb977e42e9a6d" providerId="LiveId" clId="{1E305726-DB95-466A-94A6-926FA42B3EAC}" dt="2024-05-13T16:32:25.289" v="372"/>
        <pc:sldMkLst>
          <pc:docMk/>
          <pc:sldMk cId="968587753" sldId="357"/>
        </pc:sldMkLst>
        <pc:spChg chg="add mod">
          <ac:chgData name="f.schimmenti99@gmail.com" userId="5bfeb977e42e9a6d" providerId="LiveId" clId="{1E305726-DB95-466A-94A6-926FA42B3EAC}" dt="2024-05-13T13:00:25.958" v="62" actId="2085"/>
          <ac:spMkLst>
            <pc:docMk/>
            <pc:sldMk cId="968587753" sldId="357"/>
            <ac:spMk id="6" creationId="{2C50736F-952C-D8F0-EB93-D4490D8A3229}"/>
          </ac:spMkLst>
        </pc:spChg>
      </pc:sldChg>
      <pc:sldChg chg="modTransition">
        <pc:chgData name="f.schimmenti99@gmail.com" userId="5bfeb977e42e9a6d" providerId="LiveId" clId="{1E305726-DB95-466A-94A6-926FA42B3EAC}" dt="2024-05-13T12:58:56.299" v="54"/>
        <pc:sldMkLst>
          <pc:docMk/>
          <pc:sldMk cId="3039806478" sldId="358"/>
        </pc:sldMkLst>
      </pc:sldChg>
      <pc:sldChg chg="modTransition">
        <pc:chgData name="f.schimmenti99@gmail.com" userId="5bfeb977e42e9a6d" providerId="LiveId" clId="{1E305726-DB95-466A-94A6-926FA42B3EAC}" dt="2024-05-13T12:58:59.287" v="55"/>
        <pc:sldMkLst>
          <pc:docMk/>
          <pc:sldMk cId="1170858004" sldId="359"/>
        </pc:sldMkLst>
      </pc:sldChg>
      <pc:sldChg chg="modTransition">
        <pc:chgData name="f.schimmenti99@gmail.com" userId="5bfeb977e42e9a6d" providerId="LiveId" clId="{1E305726-DB95-466A-94A6-926FA42B3EAC}" dt="2024-05-13T12:59:09.287" v="58"/>
        <pc:sldMkLst>
          <pc:docMk/>
          <pc:sldMk cId="1767011494" sldId="360"/>
        </pc:sldMkLst>
      </pc:sldChg>
      <pc:sldChg chg="modSp add mod modTransition">
        <pc:chgData name="f.schimmenti99@gmail.com" userId="5bfeb977e42e9a6d" providerId="LiveId" clId="{1E305726-DB95-466A-94A6-926FA42B3EAC}" dt="2024-05-13T16:32:29.533" v="373"/>
        <pc:sldMkLst>
          <pc:docMk/>
          <pc:sldMk cId="2036785264" sldId="361"/>
        </pc:sldMkLst>
        <pc:spChg chg="mod">
          <ac:chgData name="f.schimmenti99@gmail.com" userId="5bfeb977e42e9a6d" providerId="LiveId" clId="{1E305726-DB95-466A-94A6-926FA42B3EAC}" dt="2024-05-13T16:29:07.158" v="366" actId="1076"/>
          <ac:spMkLst>
            <pc:docMk/>
            <pc:sldMk cId="2036785264" sldId="361"/>
            <ac:spMk id="5" creationId="{49D3D90A-BC64-A8C7-88A9-60A57D00B1D2}"/>
          </ac:spMkLst>
        </pc:spChg>
        <pc:picChg chg="mod">
          <ac:chgData name="f.schimmenti99@gmail.com" userId="5bfeb977e42e9a6d" providerId="LiveId" clId="{1E305726-DB95-466A-94A6-926FA42B3EAC}" dt="2024-05-13T16:31:11.596" v="370" actId="1362"/>
          <ac:picMkLst>
            <pc:docMk/>
            <pc:sldMk cId="2036785264" sldId="361"/>
            <ac:picMk id="8" creationId="{6068BE73-3FB2-E327-4E4B-530FA86D35B2}"/>
          </ac:picMkLst>
        </pc:picChg>
      </pc:sldChg>
      <pc:sldChg chg="modTransition">
        <pc:chgData name="f.schimmenti99@gmail.com" userId="5bfeb977e42e9a6d" providerId="LiveId" clId="{1E305726-DB95-466A-94A6-926FA42B3EAC}" dt="2024-05-13T12:58:48.652" v="52"/>
        <pc:sldMkLst>
          <pc:docMk/>
          <pc:sldMk cId="1519350833" sldId="362"/>
        </pc:sldMkLst>
      </pc:sldChg>
      <pc:sldChg chg="modTransition">
        <pc:chgData name="f.schimmenti99@gmail.com" userId="5bfeb977e42e9a6d" providerId="LiveId" clId="{1E305726-DB95-466A-94A6-926FA42B3EAC}" dt="2024-05-13T12:59:02.523" v="56"/>
        <pc:sldMkLst>
          <pc:docMk/>
          <pc:sldMk cId="3009429832" sldId="363"/>
        </pc:sldMkLst>
      </pc:sldChg>
      <pc:sldChg chg="modTransition">
        <pc:chgData name="f.schimmenti99@gmail.com" userId="5bfeb977e42e9a6d" providerId="LiveId" clId="{1E305726-DB95-466A-94A6-926FA42B3EAC}" dt="2024-05-13T12:59:05.900" v="57"/>
        <pc:sldMkLst>
          <pc:docMk/>
          <pc:sldMk cId="1900195186" sldId="364"/>
        </pc:sldMkLst>
      </pc:sldChg>
      <pc:sldChg chg="addSp modSp new del mod">
        <pc:chgData name="f.schimmenti99@gmail.com" userId="5bfeb977e42e9a6d" providerId="LiveId" clId="{1E305726-DB95-466A-94A6-926FA42B3EAC}" dt="2024-05-13T12:57:45.822" v="39" actId="47"/>
        <pc:sldMkLst>
          <pc:docMk/>
          <pc:sldMk cId="2491245454" sldId="365"/>
        </pc:sldMkLst>
        <pc:spChg chg="add mod">
          <ac:chgData name="f.schimmenti99@gmail.com" userId="5bfeb977e42e9a6d" providerId="LiveId" clId="{1E305726-DB95-466A-94A6-926FA42B3EAC}" dt="2024-05-13T12:54:03.134" v="2"/>
          <ac:spMkLst>
            <pc:docMk/>
            <pc:sldMk cId="2491245454" sldId="365"/>
            <ac:spMk id="2" creationId="{CA1225B8-93FB-EBEC-0212-14F1BB6F58D1}"/>
          </ac:spMkLst>
        </pc:spChg>
        <pc:spChg chg="add mod">
          <ac:chgData name="f.schimmenti99@gmail.com" userId="5bfeb977e42e9a6d" providerId="LiveId" clId="{1E305726-DB95-466A-94A6-926FA42B3EAC}" dt="2024-05-13T12:54:03.134" v="2"/>
          <ac:spMkLst>
            <pc:docMk/>
            <pc:sldMk cId="2491245454" sldId="365"/>
            <ac:spMk id="3" creationId="{E490885F-89EF-797A-495C-FCCE4597D0DD}"/>
          </ac:spMkLst>
        </pc:spChg>
        <pc:spChg chg="add mod">
          <ac:chgData name="f.schimmenti99@gmail.com" userId="5bfeb977e42e9a6d" providerId="LiveId" clId="{1E305726-DB95-466A-94A6-926FA42B3EAC}" dt="2024-05-13T12:54:03.134" v="2"/>
          <ac:spMkLst>
            <pc:docMk/>
            <pc:sldMk cId="2491245454" sldId="365"/>
            <ac:spMk id="4" creationId="{8ED8EEDD-F2D1-B14B-597C-30DA07131FD2}"/>
          </ac:spMkLst>
        </pc:spChg>
        <pc:spChg chg="add mod ord">
          <ac:chgData name="f.schimmenti99@gmail.com" userId="5bfeb977e42e9a6d" providerId="LiveId" clId="{1E305726-DB95-466A-94A6-926FA42B3EAC}" dt="2024-05-13T12:54:33.680" v="25" actId="167"/>
          <ac:spMkLst>
            <pc:docMk/>
            <pc:sldMk cId="2491245454" sldId="365"/>
            <ac:spMk id="6" creationId="{0CAE3177-C03A-C0A1-884F-60DE3B522DE3}"/>
          </ac:spMkLst>
        </pc:spChg>
        <pc:spChg chg="add mod">
          <ac:chgData name="f.schimmenti99@gmail.com" userId="5bfeb977e42e9a6d" providerId="LiveId" clId="{1E305726-DB95-466A-94A6-926FA42B3EAC}" dt="2024-05-13T12:56:21.346" v="32" actId="20577"/>
          <ac:spMkLst>
            <pc:docMk/>
            <pc:sldMk cId="2491245454" sldId="365"/>
            <ac:spMk id="7" creationId="{98176839-498D-03D0-7F6F-3467AC9E1431}"/>
          </ac:spMkLst>
        </pc:spChg>
        <pc:picChg chg="add mod">
          <ac:chgData name="f.schimmenti99@gmail.com" userId="5bfeb977e42e9a6d" providerId="LiveId" clId="{1E305726-DB95-466A-94A6-926FA42B3EAC}" dt="2024-05-13T12:54:03.134" v="2"/>
          <ac:picMkLst>
            <pc:docMk/>
            <pc:sldMk cId="2491245454" sldId="365"/>
            <ac:picMk id="5" creationId="{0B08D0F4-F5F1-7FCC-24E5-FA508FB73757}"/>
          </ac:picMkLst>
        </pc:picChg>
        <pc:picChg chg="add mod">
          <ac:chgData name="f.schimmenti99@gmail.com" userId="5bfeb977e42e9a6d" providerId="LiveId" clId="{1E305726-DB95-466A-94A6-926FA42B3EAC}" dt="2024-05-13T12:54:58.602" v="30" actId="1076"/>
          <ac:picMkLst>
            <pc:docMk/>
            <pc:sldMk cId="2491245454" sldId="365"/>
            <ac:picMk id="8" creationId="{92773F8D-9B81-34EB-9853-4E1E6694C34D}"/>
          </ac:picMkLst>
        </pc:picChg>
        <pc:picChg chg="add mod">
          <ac:chgData name="f.schimmenti99@gmail.com" userId="5bfeb977e42e9a6d" providerId="LiveId" clId="{1E305726-DB95-466A-94A6-926FA42B3EAC}" dt="2024-05-13T12:56:39.347" v="34" actId="14100"/>
          <ac:picMkLst>
            <pc:docMk/>
            <pc:sldMk cId="2491245454" sldId="365"/>
            <ac:picMk id="9" creationId="{FDDDEF63-6C53-FB77-F1B3-71B3E225ECE3}"/>
          </ac:picMkLst>
        </pc:picChg>
      </pc:sldChg>
      <pc:sldChg chg="addSp delSp modSp new mod modTransition">
        <pc:chgData name="f.schimmenti99@gmail.com" userId="5bfeb977e42e9a6d" providerId="LiveId" clId="{1E305726-DB95-466A-94A6-926FA42B3EAC}" dt="2024-05-13T16:16:44.085" v="296"/>
        <pc:sldMkLst>
          <pc:docMk/>
          <pc:sldMk cId="3943872319" sldId="365"/>
        </pc:sldMkLst>
        <pc:spChg chg="add del mod">
          <ac:chgData name="f.schimmenti99@gmail.com" userId="5bfeb977e42e9a6d" providerId="LiveId" clId="{1E305726-DB95-466A-94A6-926FA42B3EAC}" dt="2024-05-13T16:05:03.814" v="77" actId="478"/>
          <ac:spMkLst>
            <pc:docMk/>
            <pc:sldMk cId="3943872319" sldId="365"/>
            <ac:spMk id="4" creationId="{9ACF9599-FA39-8EA2-1CCE-7A20D5E4E4BB}"/>
          </ac:spMkLst>
        </pc:spChg>
        <pc:spChg chg="add del mod">
          <ac:chgData name="f.schimmenti99@gmail.com" userId="5bfeb977e42e9a6d" providerId="LiveId" clId="{1E305726-DB95-466A-94A6-926FA42B3EAC}" dt="2024-05-13T16:05:08.648" v="79" actId="478"/>
          <ac:spMkLst>
            <pc:docMk/>
            <pc:sldMk cId="3943872319" sldId="365"/>
            <ac:spMk id="5" creationId="{D28B5083-FF1C-3F2E-4131-68EBB322A7DB}"/>
          </ac:spMkLst>
        </pc:spChg>
        <pc:spChg chg="add del mod">
          <ac:chgData name="f.schimmenti99@gmail.com" userId="5bfeb977e42e9a6d" providerId="LiveId" clId="{1E305726-DB95-466A-94A6-926FA42B3EAC}" dt="2024-05-13T16:05:01.703" v="76" actId="478"/>
          <ac:spMkLst>
            <pc:docMk/>
            <pc:sldMk cId="3943872319" sldId="365"/>
            <ac:spMk id="6" creationId="{8E6D5843-DB72-181C-2460-C4CB25C9B8DE}"/>
          </ac:spMkLst>
        </pc:spChg>
        <pc:spChg chg="add mod">
          <ac:chgData name="f.schimmenti99@gmail.com" userId="5bfeb977e42e9a6d" providerId="LiveId" clId="{1E305726-DB95-466A-94A6-926FA42B3EAC}" dt="2024-05-13T16:09:02.644" v="113" actId="122"/>
          <ac:spMkLst>
            <pc:docMk/>
            <pc:sldMk cId="3943872319" sldId="365"/>
            <ac:spMk id="8" creationId="{D0B6EA9A-E4EB-7A70-098A-21B4CEA754F8}"/>
          </ac:spMkLst>
        </pc:spChg>
        <pc:spChg chg="add mod">
          <ac:chgData name="f.schimmenti99@gmail.com" userId="5bfeb977e42e9a6d" providerId="LiveId" clId="{1E305726-DB95-466A-94A6-926FA42B3EAC}" dt="2024-05-13T16:16:11.073" v="289" actId="1076"/>
          <ac:spMkLst>
            <pc:docMk/>
            <pc:sldMk cId="3943872319" sldId="365"/>
            <ac:spMk id="9" creationId="{404593C0-CF69-B60B-80FB-ED2B3B4D1F6A}"/>
          </ac:spMkLst>
        </pc:spChg>
        <pc:spChg chg="add mod">
          <ac:chgData name="f.schimmenti99@gmail.com" userId="5bfeb977e42e9a6d" providerId="LiveId" clId="{1E305726-DB95-466A-94A6-926FA42B3EAC}" dt="2024-05-13T16:08:42.308" v="110" actId="2711"/>
          <ac:spMkLst>
            <pc:docMk/>
            <pc:sldMk cId="3943872319" sldId="365"/>
            <ac:spMk id="10" creationId="{A2233ECA-C4F9-C13F-440C-0EB202494F26}"/>
          </ac:spMkLst>
        </pc:spChg>
        <pc:picChg chg="add del mod">
          <ac:chgData name="f.schimmenti99@gmail.com" userId="5bfeb977e42e9a6d" providerId="LiveId" clId="{1E305726-DB95-466A-94A6-926FA42B3EAC}" dt="2024-05-13T16:15:13.808" v="281" actId="14861"/>
          <ac:picMkLst>
            <pc:docMk/>
            <pc:sldMk cId="3943872319" sldId="365"/>
            <ac:picMk id="3" creationId="{5E43A68D-8F68-B831-B871-E0CA2EACB52F}"/>
          </ac:picMkLst>
        </pc:picChg>
        <pc:picChg chg="add del mod">
          <ac:chgData name="f.schimmenti99@gmail.com" userId="5bfeb977e42e9a6d" providerId="LiveId" clId="{1E305726-DB95-466A-94A6-926FA42B3EAC}" dt="2024-05-13T16:05:05.438" v="78" actId="478"/>
          <ac:picMkLst>
            <pc:docMk/>
            <pc:sldMk cId="3943872319" sldId="365"/>
            <ac:picMk id="7" creationId="{A94EADCC-E897-C48E-F51B-D416852D1E7C}"/>
          </ac:picMkLst>
        </pc:picChg>
        <pc:picChg chg="add mod">
          <ac:chgData name="f.schimmenti99@gmail.com" userId="5bfeb977e42e9a6d" providerId="LiveId" clId="{1E305726-DB95-466A-94A6-926FA42B3EAC}" dt="2024-05-13T16:16:08.471" v="288" actId="1076"/>
          <ac:picMkLst>
            <pc:docMk/>
            <pc:sldMk cId="3943872319" sldId="365"/>
            <ac:picMk id="11" creationId="{C22E34DA-E2FC-3C37-948D-A32F183B9858}"/>
          </ac:picMkLst>
        </pc:picChg>
      </pc:sldChg>
      <pc:sldChg chg="new del">
        <pc:chgData name="f.schimmenti99@gmail.com" userId="5bfeb977e42e9a6d" providerId="LiveId" clId="{1E305726-DB95-466A-94A6-926FA42B3EAC}" dt="2024-05-13T16:05:15.601" v="82" actId="47"/>
        <pc:sldMkLst>
          <pc:docMk/>
          <pc:sldMk cId="2472588845" sldId="366"/>
        </pc:sldMkLst>
      </pc:sldChg>
      <pc:sldChg chg="addSp delSp modSp add mod ord modTransition">
        <pc:chgData name="f.schimmenti99@gmail.com" userId="5bfeb977e42e9a6d" providerId="LiveId" clId="{1E305726-DB95-466A-94A6-926FA42B3EAC}" dt="2024-05-13T16:23:24.396" v="363" actId="1076"/>
        <pc:sldMkLst>
          <pc:docMk/>
          <pc:sldMk cId="2724747961" sldId="367"/>
        </pc:sldMkLst>
        <pc:spChg chg="add mod">
          <ac:chgData name="f.schimmenti99@gmail.com" userId="5bfeb977e42e9a6d" providerId="LiveId" clId="{1E305726-DB95-466A-94A6-926FA42B3EAC}" dt="2024-05-13T16:23:24.396" v="363" actId="1076"/>
          <ac:spMkLst>
            <pc:docMk/>
            <pc:sldMk cId="2724747961" sldId="367"/>
            <ac:spMk id="5" creationId="{4A62A07F-9926-81CD-4E2E-EE821B910B3F}"/>
          </ac:spMkLst>
        </pc:spChg>
        <pc:picChg chg="add del mod">
          <ac:chgData name="f.schimmenti99@gmail.com" userId="5bfeb977e42e9a6d" providerId="LiveId" clId="{1E305726-DB95-466A-94A6-926FA42B3EAC}" dt="2024-05-13T16:13:23.102" v="155" actId="478"/>
          <ac:picMkLst>
            <pc:docMk/>
            <pc:sldMk cId="2724747961" sldId="367"/>
            <ac:picMk id="4" creationId="{AFBABBF4-A9AD-379C-55D1-B4EC9F6FF205}"/>
          </ac:picMkLst>
        </pc:picChg>
      </pc:sldChg>
      <pc:sldChg chg="add modTransition">
        <pc:chgData name="f.schimmenti99@gmail.com" userId="5bfeb977e42e9a6d" providerId="LiveId" clId="{1E305726-DB95-466A-94A6-926FA42B3EAC}" dt="2024-05-13T16:32:33.831" v="374"/>
        <pc:sldMkLst>
          <pc:docMk/>
          <pc:sldMk cId="2750139851" sldId="3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a\Desktop\Progetto%20Angiolini\DSC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a\Desktop\Progetto%20Angiolini\DSC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a/Desktop/Progetto%20Angiolini/DSC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a/Desktop/Progetto%20Angiolini/DSC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Foglio1!$A$4</c:f>
              <c:strCache>
                <c:ptCount val="1"/>
                <c:pt idx="0">
                  <c:v>DSCR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8638888888888891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AD-9048-A424-D940545ACC09}"/>
                </c:ext>
              </c:extLst>
            </c:dLbl>
            <c:dLbl>
              <c:idx val="1"/>
              <c:layout>
                <c:manualLayout>
                  <c:x val="-4.8638888888888912E-2"/>
                  <c:y val="-3.24074074074074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AD-9048-A424-D940545ACC09}"/>
                </c:ext>
              </c:extLst>
            </c:dLbl>
            <c:dLbl>
              <c:idx val="2"/>
              <c:layout>
                <c:manualLayout>
                  <c:x val="-4.5861111111111165E-2"/>
                  <c:y val="-2.31481481481481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AD-9048-A424-D940545ACC09}"/>
                </c:ext>
              </c:extLst>
            </c:dLbl>
            <c:dLbl>
              <c:idx val="3"/>
              <c:layout>
                <c:manualLayout>
                  <c:x val="-4.5861111111111109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AD-9048-A424-D940545ACC09}"/>
                </c:ext>
              </c:extLst>
            </c:dLbl>
            <c:dLbl>
              <c:idx val="4"/>
              <c:layout>
                <c:manualLayout>
                  <c:x val="-4.3083333333333335E-2"/>
                  <c:y val="-2.31481481481481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AD-9048-A424-D940545ACC09}"/>
                </c:ext>
              </c:extLst>
            </c:dLbl>
            <c:dLbl>
              <c:idx val="5"/>
              <c:layout>
                <c:manualLayout>
                  <c:x val="-4.5861111111111109E-2"/>
                  <c:y val="-2.31481481481482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AD-9048-A424-D940545ACC09}"/>
                </c:ext>
              </c:extLst>
            </c:dLbl>
            <c:dLbl>
              <c:idx val="6"/>
              <c:layout>
                <c:manualLayout>
                  <c:x val="-4.5861111111111109E-2"/>
                  <c:y val="-1.3888888888888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AD-9048-A424-D940545ACC09}"/>
                </c:ext>
              </c:extLst>
            </c:dLbl>
            <c:dLbl>
              <c:idx val="7"/>
              <c:layout>
                <c:manualLayout>
                  <c:x val="-4.8638888888888891E-2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AD-9048-A424-D940545ACC09}"/>
                </c:ext>
              </c:extLst>
            </c:dLbl>
            <c:dLbl>
              <c:idx val="8"/>
              <c:layout>
                <c:manualLayout>
                  <c:x val="-7.6416666666666661E-2"/>
                  <c:y val="-2.31481481481482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AD-9048-A424-D940545ACC09}"/>
                </c:ext>
              </c:extLst>
            </c:dLbl>
            <c:dLbl>
              <c:idx val="9"/>
              <c:layout>
                <c:manualLayout>
                  <c:x val="-6.1749999999999999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AD-9048-A424-D940545ACC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Foglio1!$B$4:$K$4</c:f>
              <c:numCache>
                <c:formatCode>General</c:formatCode>
                <c:ptCount val="10"/>
                <c:pt idx="0">
                  <c:v>1.18</c:v>
                </c:pt>
                <c:pt idx="1">
                  <c:v>1.18</c:v>
                </c:pt>
                <c:pt idx="2">
                  <c:v>1.25</c:v>
                </c:pt>
                <c:pt idx="3">
                  <c:v>1.25</c:v>
                </c:pt>
                <c:pt idx="4">
                  <c:v>1.26</c:v>
                </c:pt>
                <c:pt idx="5">
                  <c:v>1.21</c:v>
                </c:pt>
                <c:pt idx="6">
                  <c:v>1.18</c:v>
                </c:pt>
                <c:pt idx="7">
                  <c:v>1.1200000000000001</c:v>
                </c:pt>
                <c:pt idx="8">
                  <c:v>1.07</c:v>
                </c:pt>
                <c:pt idx="9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5AD-9048-A424-D940545ACC0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35176000"/>
        <c:axId val="335177824"/>
      </c:lineChart>
      <c:catAx>
        <c:axId val="33517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5177824"/>
        <c:crosses val="autoZero"/>
        <c:auto val="1"/>
        <c:lblAlgn val="ctr"/>
        <c:lblOffset val="100"/>
        <c:noMultiLvlLbl val="0"/>
      </c:catAx>
      <c:valAx>
        <c:axId val="33517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517600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b="1" i="1" dirty="0">
                <a:solidFill>
                  <a:schemeClr val="tx1"/>
                </a:solidFill>
              </a:rPr>
              <a:t>Caso</a:t>
            </a:r>
            <a:r>
              <a:rPr lang="it-IT" b="1" i="1" baseline="0" dirty="0">
                <a:solidFill>
                  <a:schemeClr val="tx1"/>
                </a:solidFill>
              </a:rPr>
              <a:t> studio</a:t>
            </a:r>
            <a:endParaRPr lang="it-IT" b="1" i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08105862640153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Foglio1!$A$26</c:f>
              <c:strCache>
                <c:ptCount val="1"/>
                <c:pt idx="0">
                  <c:v>DSCR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Foglio1!$B$25:$L$25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Foglio1!$B$26:$L$26</c:f>
              <c:numCache>
                <c:formatCode>General</c:formatCode>
                <c:ptCount val="11"/>
                <c:pt idx="0">
                  <c:v>1.06</c:v>
                </c:pt>
                <c:pt idx="1">
                  <c:v>1.18</c:v>
                </c:pt>
                <c:pt idx="2">
                  <c:v>1.18</c:v>
                </c:pt>
                <c:pt idx="3">
                  <c:v>1.25</c:v>
                </c:pt>
                <c:pt idx="4">
                  <c:v>1.25</c:v>
                </c:pt>
                <c:pt idx="5">
                  <c:v>1.26</c:v>
                </c:pt>
                <c:pt idx="6">
                  <c:v>1.21</c:v>
                </c:pt>
                <c:pt idx="7">
                  <c:v>1.18</c:v>
                </c:pt>
                <c:pt idx="8">
                  <c:v>1.1200000000000001</c:v>
                </c:pt>
                <c:pt idx="9">
                  <c:v>1.07</c:v>
                </c:pt>
                <c:pt idx="10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E9-604A-A532-C98F67ACC61B}"/>
            </c:ext>
          </c:extLst>
        </c:ser>
        <c:ser>
          <c:idx val="1"/>
          <c:order val="1"/>
          <c:tx>
            <c:strRef>
              <c:f>Foglio1!$A$27</c:f>
              <c:strCache>
                <c:ptCount val="1"/>
                <c:pt idx="0">
                  <c:v>ADSCR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Foglio1!$B$25:$L$25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Foglio1!$B$27:$L$27</c:f>
              <c:numCache>
                <c:formatCode>General</c:formatCode>
                <c:ptCount val="11"/>
                <c:pt idx="0">
                  <c:v>1.1200000000000001</c:v>
                </c:pt>
                <c:pt idx="1">
                  <c:v>1.18</c:v>
                </c:pt>
                <c:pt idx="2">
                  <c:v>1.21</c:v>
                </c:pt>
                <c:pt idx="3">
                  <c:v>1.25</c:v>
                </c:pt>
                <c:pt idx="4">
                  <c:v>1.25</c:v>
                </c:pt>
                <c:pt idx="5">
                  <c:v>1.24</c:v>
                </c:pt>
                <c:pt idx="6">
                  <c:v>1.2</c:v>
                </c:pt>
                <c:pt idx="7">
                  <c:v>1.1499999999999999</c:v>
                </c:pt>
                <c:pt idx="8">
                  <c:v>1.0900000000000001</c:v>
                </c:pt>
                <c:pt idx="9">
                  <c:v>1.69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E9-604A-A532-C98F67ACC61B}"/>
            </c:ext>
          </c:extLst>
        </c:ser>
        <c:ser>
          <c:idx val="2"/>
          <c:order val="2"/>
          <c:tx>
            <c:strRef>
              <c:f>Foglio1!$A$28</c:f>
              <c:strCache>
                <c:ptCount val="1"/>
                <c:pt idx="0">
                  <c:v>LLCR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Foglio1!$B$25:$L$25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Foglio1!$B$28:$L$28</c:f>
              <c:numCache>
                <c:formatCode>General</c:formatCode>
                <c:ptCount val="11"/>
                <c:pt idx="0">
                  <c:v>1.55</c:v>
                </c:pt>
                <c:pt idx="1">
                  <c:v>1.57</c:v>
                </c:pt>
                <c:pt idx="2">
                  <c:v>1.6</c:v>
                </c:pt>
                <c:pt idx="3">
                  <c:v>1.63</c:v>
                </c:pt>
                <c:pt idx="4">
                  <c:v>1.66</c:v>
                </c:pt>
                <c:pt idx="5">
                  <c:v>1.7</c:v>
                </c:pt>
                <c:pt idx="6">
                  <c:v>1.75</c:v>
                </c:pt>
                <c:pt idx="7">
                  <c:v>1.82</c:v>
                </c:pt>
                <c:pt idx="8">
                  <c:v>1.92</c:v>
                </c:pt>
                <c:pt idx="9">
                  <c:v>2.08</c:v>
                </c:pt>
                <c:pt idx="10">
                  <c:v>2.36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E9-604A-A532-C98F67ACC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466352"/>
        <c:axId val="637468064"/>
      </c:lineChart>
      <c:catAx>
        <c:axId val="63746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37468064"/>
        <c:crosses val="autoZero"/>
        <c:auto val="1"/>
        <c:lblAlgn val="ctr"/>
        <c:lblOffset val="100"/>
        <c:noMultiLvlLbl val="0"/>
      </c:catAx>
      <c:valAx>
        <c:axId val="63746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37466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b="1" i="1" dirty="0">
                <a:solidFill>
                  <a:schemeClr val="tx1"/>
                </a:solidFill>
              </a:rPr>
              <a:t>Caso</a:t>
            </a:r>
            <a:r>
              <a:rPr lang="it-IT" b="1" i="1" baseline="0" dirty="0">
                <a:solidFill>
                  <a:schemeClr val="tx1"/>
                </a:solidFill>
              </a:rPr>
              <a:t> originale</a:t>
            </a:r>
            <a:endParaRPr lang="it-IT" b="1" i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715971128608923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Foglio1!$A$36</c:f>
              <c:strCache>
                <c:ptCount val="1"/>
                <c:pt idx="0">
                  <c:v>DSCR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Foglio1!$B$37:$L$37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Foglio1!$B$38:$L$38</c:f>
              <c:numCache>
                <c:formatCode>General</c:formatCode>
                <c:ptCount val="11"/>
                <c:pt idx="0">
                  <c:v>1.06</c:v>
                </c:pt>
                <c:pt idx="1">
                  <c:v>1.45</c:v>
                </c:pt>
                <c:pt idx="2">
                  <c:v>1.45</c:v>
                </c:pt>
                <c:pt idx="3">
                  <c:v>1.54</c:v>
                </c:pt>
                <c:pt idx="4">
                  <c:v>1.49</c:v>
                </c:pt>
                <c:pt idx="5">
                  <c:v>1.39</c:v>
                </c:pt>
                <c:pt idx="6">
                  <c:v>1.33</c:v>
                </c:pt>
                <c:pt idx="7">
                  <c:v>1.39</c:v>
                </c:pt>
                <c:pt idx="8">
                  <c:v>1.34</c:v>
                </c:pt>
                <c:pt idx="9">
                  <c:v>1.29</c:v>
                </c:pt>
                <c:pt idx="10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2C-D04E-AB25-6652467B7C11}"/>
            </c:ext>
          </c:extLst>
        </c:ser>
        <c:ser>
          <c:idx val="1"/>
          <c:order val="1"/>
          <c:tx>
            <c:strRef>
              <c:f>Foglio1!$A$37</c:f>
              <c:strCache>
                <c:ptCount val="1"/>
                <c:pt idx="0">
                  <c:v>ADSCR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Foglio1!$B$37:$L$37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Foglio1!$B$39:$L$39</c:f>
              <c:numCache>
                <c:formatCode>General</c:formatCode>
                <c:ptCount val="11"/>
                <c:pt idx="0">
                  <c:v>1.25</c:v>
                </c:pt>
                <c:pt idx="1">
                  <c:v>1.45</c:v>
                </c:pt>
                <c:pt idx="2">
                  <c:v>1.49</c:v>
                </c:pt>
                <c:pt idx="3">
                  <c:v>1.51</c:v>
                </c:pt>
                <c:pt idx="4">
                  <c:v>1.44</c:v>
                </c:pt>
                <c:pt idx="5">
                  <c:v>1.36</c:v>
                </c:pt>
                <c:pt idx="6">
                  <c:v>1.36</c:v>
                </c:pt>
                <c:pt idx="7">
                  <c:v>1.37</c:v>
                </c:pt>
                <c:pt idx="8">
                  <c:v>1.32</c:v>
                </c:pt>
                <c:pt idx="9">
                  <c:v>2.27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2C-D04E-AB25-6652467B7C11}"/>
            </c:ext>
          </c:extLst>
        </c:ser>
        <c:ser>
          <c:idx val="2"/>
          <c:order val="2"/>
          <c:tx>
            <c:strRef>
              <c:f>Foglio1!$A$38</c:f>
              <c:strCache>
                <c:ptCount val="1"/>
                <c:pt idx="0">
                  <c:v>LLCR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Foglio1!$B$37:$L$37</c:f>
              <c:numCache>
                <c:formatCode>General</c:formatCode>
                <c:ptCount val="11"/>
                <c:pt idx="0">
                  <c:v>2032</c:v>
                </c:pt>
                <c:pt idx="1">
                  <c:v>2033</c:v>
                </c:pt>
                <c:pt idx="2">
                  <c:v>2034</c:v>
                </c:pt>
                <c:pt idx="3">
                  <c:v>2035</c:v>
                </c:pt>
                <c:pt idx="4">
                  <c:v>2036</c:v>
                </c:pt>
                <c:pt idx="5">
                  <c:v>2037</c:v>
                </c:pt>
                <c:pt idx="6">
                  <c:v>2038</c:v>
                </c:pt>
                <c:pt idx="7">
                  <c:v>2039</c:v>
                </c:pt>
                <c:pt idx="8">
                  <c:v>2040</c:v>
                </c:pt>
                <c:pt idx="9">
                  <c:v>2041</c:v>
                </c:pt>
                <c:pt idx="10">
                  <c:v>2042</c:v>
                </c:pt>
              </c:numCache>
            </c:numRef>
          </c:cat>
          <c:val>
            <c:numRef>
              <c:f>Foglio1!$B$40:$L$40</c:f>
              <c:numCache>
                <c:formatCode>General</c:formatCode>
                <c:ptCount val="11"/>
                <c:pt idx="0">
                  <c:v>1.96</c:v>
                </c:pt>
                <c:pt idx="1">
                  <c:v>2</c:v>
                </c:pt>
                <c:pt idx="2">
                  <c:v>2.04</c:v>
                </c:pt>
                <c:pt idx="3">
                  <c:v>2.09</c:v>
                </c:pt>
                <c:pt idx="4">
                  <c:v>2.14</c:v>
                </c:pt>
                <c:pt idx="5">
                  <c:v>2.21</c:v>
                </c:pt>
                <c:pt idx="6">
                  <c:v>2.2999999999999998</c:v>
                </c:pt>
                <c:pt idx="7">
                  <c:v>2.4500000000000002</c:v>
                </c:pt>
                <c:pt idx="8">
                  <c:v>2.62</c:v>
                </c:pt>
                <c:pt idx="9">
                  <c:v>2.89</c:v>
                </c:pt>
                <c:pt idx="10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2C-D04E-AB25-6652467B7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584400"/>
        <c:axId val="147586112"/>
      </c:lineChart>
      <c:catAx>
        <c:axId val="14758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7586112"/>
        <c:crosses val="autoZero"/>
        <c:auto val="1"/>
        <c:lblAlgn val="ctr"/>
        <c:lblOffset val="100"/>
        <c:noMultiLvlLbl val="0"/>
      </c:catAx>
      <c:valAx>
        <c:axId val="14758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7584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b="0" i="1" dirty="0">
                <a:solidFill>
                  <a:schemeClr val="tx1"/>
                </a:solidFill>
              </a:rPr>
              <a:t>Caso originale 320.000 posti Obbiettivo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'pubblicita vs 320'!$B$5</c:f>
              <c:strCache>
                <c:ptCount val="1"/>
                <c:pt idx="0">
                  <c:v>DSCR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320'!$C$4:$Q$4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320'!$C$5:$Q$5</c:f>
              <c:numCache>
                <c:formatCode>0.00</c:formatCode>
                <c:ptCount val="15"/>
                <c:pt idx="0">
                  <c:v>0.78869180978986686</c:v>
                </c:pt>
                <c:pt idx="1">
                  <c:v>1.2982626071376362</c:v>
                </c:pt>
                <c:pt idx="2">
                  <c:v>1.0695827489592766</c:v>
                </c:pt>
                <c:pt idx="3">
                  <c:v>1.1017826469809779</c:v>
                </c:pt>
                <c:pt idx="4">
                  <c:v>1.0596151893436614</c:v>
                </c:pt>
                <c:pt idx="5">
                  <c:v>1.4496037890062832</c:v>
                </c:pt>
                <c:pt idx="6">
                  <c:v>1.4537285023057711</c:v>
                </c:pt>
                <c:pt idx="7">
                  <c:v>1.535610647531594</c:v>
                </c:pt>
                <c:pt idx="8">
                  <c:v>1.4866961588040384</c:v>
                </c:pt>
                <c:pt idx="9">
                  <c:v>1.3879425174790279</c:v>
                </c:pt>
                <c:pt idx="10">
                  <c:v>1.325167350662841</c:v>
                </c:pt>
                <c:pt idx="11">
                  <c:v>1.3949057957822337</c:v>
                </c:pt>
                <c:pt idx="12">
                  <c:v>1.3395228395899781</c:v>
                </c:pt>
                <c:pt idx="13">
                  <c:v>1.2946835946114725</c:v>
                </c:pt>
                <c:pt idx="14">
                  <c:v>3.2488741741743561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29-1143-881A-FCDE9D815E67}"/>
            </c:ext>
          </c:extLst>
        </c:ser>
        <c:ser>
          <c:idx val="1"/>
          <c:order val="1"/>
          <c:tx>
            <c:strRef>
              <c:f>'pubblicita vs 320'!$B$6</c:f>
              <c:strCache>
                <c:ptCount val="1"/>
                <c:pt idx="0">
                  <c:v>ADSCR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320'!$C$4:$Q$4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320'!$C$6:$Q$6</c:f>
              <c:numCache>
                <c:formatCode>0.00</c:formatCode>
                <c:ptCount val="15"/>
                <c:pt idx="0">
                  <c:v>1.0434772084637516</c:v>
                </c:pt>
                <c:pt idx="1">
                  <c:v>1.1839226780484564</c:v>
                </c:pt>
                <c:pt idx="2">
                  <c:v>1.0856826979701273</c:v>
                </c:pt>
                <c:pt idx="3">
                  <c:v>1.0806989181623197</c:v>
                </c:pt>
                <c:pt idx="4">
                  <c:v>1.2546094891749724</c:v>
                </c:pt>
                <c:pt idx="5">
                  <c:v>1.4516661456560271</c:v>
                </c:pt>
                <c:pt idx="6">
                  <c:v>1.4946695749186825</c:v>
                </c:pt>
                <c:pt idx="7">
                  <c:v>1.5111534031678162</c:v>
                </c:pt>
                <c:pt idx="8">
                  <c:v>1.437319338141533</c:v>
                </c:pt>
                <c:pt idx="9">
                  <c:v>1.3565549340709344</c:v>
                </c:pt>
                <c:pt idx="10">
                  <c:v>1.3600365732225375</c:v>
                </c:pt>
                <c:pt idx="11">
                  <c:v>1.367214317686106</c:v>
                </c:pt>
                <c:pt idx="12">
                  <c:v>1.3171032171007253</c:v>
                </c:pt>
                <c:pt idx="13">
                  <c:v>2.2717788843929143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29-1143-881A-FCDE9D815E67}"/>
            </c:ext>
          </c:extLst>
        </c:ser>
        <c:ser>
          <c:idx val="2"/>
          <c:order val="2"/>
          <c:tx>
            <c:strRef>
              <c:f>'pubblicita vs 320'!$B$7</c:f>
              <c:strCache>
                <c:ptCount val="1"/>
                <c:pt idx="0">
                  <c:v>LLCR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320'!$C$4:$Q$4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320'!$C$7:$Q$7</c:f>
              <c:numCache>
                <c:formatCode>0.00</c:formatCode>
                <c:ptCount val="15"/>
                <c:pt idx="0">
                  <c:v>1.8483870668342659</c:v>
                </c:pt>
                <c:pt idx="1">
                  <c:v>1.867152015679306</c:v>
                </c:pt>
                <c:pt idx="2">
                  <c:v>1.8738871468741687</c:v>
                </c:pt>
                <c:pt idx="3">
                  <c:v>1.9169804274575206</c:v>
                </c:pt>
                <c:pt idx="4">
                  <c:v>1.9608041628696222</c:v>
                </c:pt>
                <c:pt idx="5">
                  <c:v>2.0012239562657173</c:v>
                </c:pt>
                <c:pt idx="6">
                  <c:v>2.042446032721283</c:v>
                </c:pt>
                <c:pt idx="7">
                  <c:v>2.0922970132896013</c:v>
                </c:pt>
                <c:pt idx="8">
                  <c:v>2.1395500336630038</c:v>
                </c:pt>
                <c:pt idx="9">
                  <c:v>2.205308417103176</c:v>
                </c:pt>
                <c:pt idx="10">
                  <c:v>2.3036845489106135</c:v>
                </c:pt>
                <c:pt idx="11">
                  <c:v>2.4503275571367817</c:v>
                </c:pt>
                <c:pt idx="12">
                  <c:v>2.6235019665095582</c:v>
                </c:pt>
                <c:pt idx="13">
                  <c:v>2.8930933929335851</c:v>
                </c:pt>
                <c:pt idx="14">
                  <c:v>3.3388016215948082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29-1143-881A-FCDE9D815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9598240"/>
        <c:axId val="399600336"/>
      </c:lineChart>
      <c:catAx>
        <c:axId val="39959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9600336"/>
        <c:crosses val="autoZero"/>
        <c:auto val="1"/>
        <c:lblAlgn val="ctr"/>
        <c:lblOffset val="100"/>
        <c:noMultiLvlLbl val="0"/>
      </c:catAx>
      <c:valAx>
        <c:axId val="39960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959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i="1" dirty="0">
                <a:solidFill>
                  <a:schemeClr val="tx1"/>
                </a:solidFill>
              </a:rPr>
              <a:t>Caso con Pubblicità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'pubblicita vs 320'!$B$13</c:f>
              <c:strCache>
                <c:ptCount val="1"/>
                <c:pt idx="0">
                  <c:v>DSCR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320'!$C$12:$Q$12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320'!$C$13:$Q$13</c:f>
              <c:numCache>
                <c:formatCode>0.00</c:formatCode>
                <c:ptCount val="15"/>
                <c:pt idx="0">
                  <c:v>1.0091581856080105</c:v>
                </c:pt>
                <c:pt idx="1">
                  <c:v>1.6175052285646827</c:v>
                </c:pt>
                <c:pt idx="2">
                  <c:v>1.3345488913231509</c:v>
                </c:pt>
                <c:pt idx="3">
                  <c:v>1.414070556369031</c:v>
                </c:pt>
                <c:pt idx="4">
                  <c:v>1.4401857498007757</c:v>
                </c:pt>
                <c:pt idx="5">
                  <c:v>1.4586290284263277</c:v>
                </c:pt>
                <c:pt idx="6">
                  <c:v>1.4251992680013654</c:v>
                </c:pt>
                <c:pt idx="7">
                  <c:v>1.4004392053945027</c:v>
                </c:pt>
                <c:pt idx="8">
                  <c:v>1.392232233155045</c:v>
                </c:pt>
                <c:pt idx="9">
                  <c:v>1.3878098844603244</c:v>
                </c:pt>
                <c:pt idx="10">
                  <c:v>1.3237257972137522</c:v>
                </c:pt>
                <c:pt idx="11">
                  <c:v>1.3920019350995316</c:v>
                </c:pt>
                <c:pt idx="12">
                  <c:v>1.3353990115957211</c:v>
                </c:pt>
                <c:pt idx="13">
                  <c:v>1.2893977118051936</c:v>
                </c:pt>
                <c:pt idx="14">
                  <c:v>3.1768128870919559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82-3A42-BCC4-5378300628C0}"/>
            </c:ext>
          </c:extLst>
        </c:ser>
        <c:ser>
          <c:idx val="1"/>
          <c:order val="1"/>
          <c:tx>
            <c:strRef>
              <c:f>'pubblicita vs 320'!$B$14</c:f>
              <c:strCache>
                <c:ptCount val="1"/>
                <c:pt idx="0">
                  <c:v>ADSCR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320'!$C$12:$Q$12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320'!$C$14:$Q$14</c:f>
              <c:numCache>
                <c:formatCode>0.00</c:formatCode>
                <c:ptCount val="15"/>
                <c:pt idx="0">
                  <c:v>1.3133317070863466</c:v>
                </c:pt>
                <c:pt idx="1">
                  <c:v>1.4760270599439167</c:v>
                </c:pt>
                <c:pt idx="2">
                  <c:v>1.3743097238460908</c:v>
                </c:pt>
                <c:pt idx="3">
                  <c:v>1.4271281530849034</c:v>
                </c:pt>
                <c:pt idx="4">
                  <c:v>1.4494073891135517</c:v>
                </c:pt>
                <c:pt idx="5">
                  <c:v>1.4419141482138467</c:v>
                </c:pt>
                <c:pt idx="6">
                  <c:v>1.412819236697934</c:v>
                </c:pt>
                <c:pt idx="7">
                  <c:v>1.3963357192747738</c:v>
                </c:pt>
                <c:pt idx="8">
                  <c:v>1.3900210588076847</c:v>
                </c:pt>
                <c:pt idx="9">
                  <c:v>1.3557678408370384</c:v>
                </c:pt>
                <c:pt idx="10">
                  <c:v>1.357863866156642</c:v>
                </c:pt>
                <c:pt idx="11">
                  <c:v>1.3637004733476263</c:v>
                </c:pt>
                <c:pt idx="12">
                  <c:v>1.3123983617004573</c:v>
                </c:pt>
                <c:pt idx="13">
                  <c:v>2.2331052994485745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82-3A42-BCC4-5378300628C0}"/>
            </c:ext>
          </c:extLst>
        </c:ser>
        <c:ser>
          <c:idx val="2"/>
          <c:order val="2"/>
          <c:tx>
            <c:strRef>
              <c:f>'pubblicita vs 320'!$B$15</c:f>
              <c:strCache>
                <c:ptCount val="1"/>
                <c:pt idx="0">
                  <c:v>LLCR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'pubblicita vs 320'!$C$12:$Q$12</c:f>
              <c:numCache>
                <c:formatCode>General</c:formatCode>
                <c:ptCount val="15"/>
                <c:pt idx="0">
                  <c:v>2028</c:v>
                </c:pt>
                <c:pt idx="1">
                  <c:v>2029</c:v>
                </c:pt>
                <c:pt idx="2">
                  <c:v>2030</c:v>
                </c:pt>
                <c:pt idx="3">
                  <c:v>2031</c:v>
                </c:pt>
                <c:pt idx="4">
                  <c:v>2032</c:v>
                </c:pt>
                <c:pt idx="5">
                  <c:v>2033</c:v>
                </c:pt>
                <c:pt idx="6">
                  <c:v>2034</c:v>
                </c:pt>
                <c:pt idx="7">
                  <c:v>2035</c:v>
                </c:pt>
                <c:pt idx="8">
                  <c:v>2036</c:v>
                </c:pt>
                <c:pt idx="9">
                  <c:v>2037</c:v>
                </c:pt>
                <c:pt idx="10">
                  <c:v>2038</c:v>
                </c:pt>
                <c:pt idx="11">
                  <c:v>2039</c:v>
                </c:pt>
                <c:pt idx="12">
                  <c:v>2040</c:v>
                </c:pt>
                <c:pt idx="13">
                  <c:v>2041</c:v>
                </c:pt>
                <c:pt idx="14">
                  <c:v>2042</c:v>
                </c:pt>
              </c:numCache>
            </c:numRef>
          </c:cat>
          <c:val>
            <c:numRef>
              <c:f>'pubblicita vs 320'!$C$15:$Q$15</c:f>
              <c:numCache>
                <c:formatCode>0.00</c:formatCode>
                <c:ptCount val="15"/>
                <c:pt idx="0">
                  <c:v>1.9110093743643637</c:v>
                </c:pt>
                <c:pt idx="1">
                  <c:v>1.9123165096521195</c:v>
                </c:pt>
                <c:pt idx="2">
                  <c:v>1.9000094105266807</c:v>
                </c:pt>
                <c:pt idx="3">
                  <c:v>1.9224857675069644</c:v>
                </c:pt>
                <c:pt idx="4">
                  <c:v>1.9430605497674576</c:v>
                </c:pt>
                <c:pt idx="5">
                  <c:v>1.9579499068069441</c:v>
                </c:pt>
                <c:pt idx="6">
                  <c:v>1.993763897560678</c:v>
                </c:pt>
                <c:pt idx="7">
                  <c:v>2.041684660688134</c:v>
                </c:pt>
                <c:pt idx="8">
                  <c:v>2.100059945861434</c:v>
                </c:pt>
                <c:pt idx="9">
                  <c:v>2.173792241961662</c:v>
                </c:pt>
                <c:pt idx="10">
                  <c:v>2.2677762121109502</c:v>
                </c:pt>
                <c:pt idx="11">
                  <c:v>2.4086926438007774</c:v>
                </c:pt>
                <c:pt idx="12">
                  <c:v>2.5748847730259574</c:v>
                </c:pt>
                <c:pt idx="13">
                  <c:v>2.8345246207416426</c:v>
                </c:pt>
                <c:pt idx="14">
                  <c:v>3.2647457089105232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82-3A42-BCC4-537830062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692240"/>
        <c:axId val="395693952"/>
      </c:lineChart>
      <c:catAx>
        <c:axId val="39569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5693952"/>
        <c:crosses val="autoZero"/>
        <c:auto val="1"/>
        <c:lblAlgn val="ctr"/>
        <c:lblOffset val="100"/>
        <c:noMultiLvlLbl val="0"/>
      </c:catAx>
      <c:valAx>
        <c:axId val="39569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569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508B-1ACF-4E6F-A211-3B5E32DE7FF9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2A511-7A93-4702-9799-84999BF04C1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285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481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2A511-7A93-4702-9799-84999BF04C15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8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2A511-7A93-4702-9799-84999BF04C15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383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2A511-7A93-4702-9799-84999BF04C15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263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2A511-7A93-4702-9799-84999BF04C15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050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5ED5F-04B8-9523-A716-3EBBD2228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A610F0-27E9-484E-9228-36A89D666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B053B9-0384-D1DC-ACF6-41AE49D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2A9853-0CF1-C777-A316-D0610821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C227B2-8385-00A9-AF50-0BD0309C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787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F71CA-522A-A88A-3754-92F7A463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EF1043-36E4-2C74-C313-CDF5052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34AF80-DBA5-3E52-C6F6-1A8B415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26D22-8EC2-70C5-8711-1B96A87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217F7-D5A7-2152-FA13-38AB2446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920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7FD9F4-D82E-B12C-3EB3-E383CEE0E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1E6A73-5C74-11C8-D089-3C3247A8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A4E2F4-2873-5272-8ECC-E991155D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61F021-C622-84C0-2EA7-BD3AD54E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5A099D-C6DF-29C4-0EFF-0BF5D981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0604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CC3C51-03F6-1F6B-BDBD-46DB05D6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BB68C5-A6CC-C03C-BC1C-CABCFC1A3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F7D4C4-1F30-801A-7920-C866ACFE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71312B-5B77-F7EA-EEE4-B3C2C983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EB1174-F0EB-298E-94C3-2776A2E1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1712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77EE-D8A8-5DDD-691C-558588C3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3037FE-783A-B2D3-8FBD-F9AA22AC7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72CF52-CFCE-A548-C41E-4A9588A1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EB2342-5273-1839-0E81-B41C14DA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876BC3-F2D6-2B46-1780-772D3B93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798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D104ED-15C6-D937-9A6F-294FD296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3B2E8D-AE5D-C99C-586F-10695437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25708F-2A4F-661E-7EA5-C8ECD89ED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6CF5ED-D1DE-80A6-1FF6-02C46F1B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F58589-E600-1CB0-823C-04F4CD20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D27F68-07A6-FA01-F031-EAA4656A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5021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9CC01-7263-3023-0BE3-C5C5B916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697851-C211-BE68-C37B-D49609B03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4D3FD0-E60B-1162-B9D7-492C3B725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D32E94-DCB0-422B-69AA-3E5CFFD8F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A60F5C0-FF3F-4F38-0E41-7D0FEF353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7DB15-1597-31C1-EB02-575590BE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E7911B6-63F7-F7D6-CE6A-539A3B85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3E4F53F-095C-C0FA-6DA3-B693A538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4503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B7B9B-EA97-D306-6679-CDB81DD0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5FAFA37-3B28-C074-FAD9-5E923939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289A545-21DE-FF15-2630-AC2C1AEB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73DEA6-B7C7-8F76-74AA-107778BD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011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DADBE2C-9E3F-E636-C331-1A17FC8F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92CA8EC-F13E-F528-6A07-DBE5635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4DC8D9-E48B-84D1-4A9C-15FBC095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1602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75C23-18BC-A28B-77E5-65216C21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3CAF14-CA5B-6A40-1FDD-6D26D5DA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630829-11D5-B273-175A-67B5A12F5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94BA08-2161-4D27-234E-A8F16D23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BE1581-4C55-B789-8704-37E1C81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D68C42-6C5E-FC62-9DE3-19C7858B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826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1C0C-8C41-6F63-AD1A-5C9164FF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6D7D1B-DBE8-3674-242A-49E08FCEE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2982AF-67F2-B17E-F1C9-45C3F059B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10BA65-1A0C-56EF-A422-D35450A0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B68D96-1463-C09A-8F5C-D4BA7CB8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7AC29E-0922-580F-A4CC-B69B1803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6092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9E6864-3883-A15A-5FFE-C514EFA4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B62566-6003-E3D4-DCA9-86E5C059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DB8D05-4B0D-81E4-F6A5-82B8E8D9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788A5-73C2-4074-B598-66D837E141DC}" type="datetimeFigureOut">
              <a:rPr lang="it-IT" smtClean="0"/>
              <a:t>15/05/24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E523B5-D250-646E-B85F-7401E7B71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6934EF-5EA9-0644-93F9-9DA43975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86EE47-F7BD-46EF-9DF6-79176C8D0D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11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ia aperta, acqua, cielo, nuvola&#10;&#10;Descrizione generata automaticamente">
            <a:extLst>
              <a:ext uri="{FF2B5EF4-FFF2-40B4-BE49-F238E27FC236}">
                <a16:creationId xmlns:a16="http://schemas.microsoft.com/office/drawing/2014/main" id="{5E43A68D-8F68-B831-B871-E0CA2EAC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2460"/>
            <a:ext cx="12192000" cy="812292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62A07F-9926-81CD-4E2E-EE821B910B3F}"/>
              </a:ext>
            </a:extLst>
          </p:cNvPr>
          <p:cNvSpPr txBox="1"/>
          <p:nvPr/>
        </p:nvSpPr>
        <p:spPr>
          <a:xfrm>
            <a:off x="196770" y="81023"/>
            <a:ext cx="5266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Bookman Old Style" panose="02050604050505020204" pitchFamily="18" charset="0"/>
              </a:rPr>
              <a:t>In quel parcheggio del lago di como…</a:t>
            </a:r>
          </a:p>
        </p:txBody>
      </p:sp>
    </p:spTree>
    <p:extLst>
      <p:ext uri="{BB962C8B-B14F-4D97-AF65-F5344CB8AC3E}">
        <p14:creationId xmlns:p14="http://schemas.microsoft.com/office/powerpoint/2010/main" val="2724747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1B18666-4CCF-AFEC-09E5-30266C608C67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18" name="Google Shape;8834;p125">
            <a:extLst>
              <a:ext uri="{FF2B5EF4-FFF2-40B4-BE49-F238E27FC236}">
                <a16:creationId xmlns:a16="http://schemas.microsoft.com/office/drawing/2014/main" id="{C559EDAA-7648-D751-09D3-8A3D98129C27}"/>
              </a:ext>
            </a:extLst>
          </p:cNvPr>
          <p:cNvSpPr/>
          <p:nvPr/>
        </p:nvSpPr>
        <p:spPr>
          <a:xfrm>
            <a:off x="4533923" y="601662"/>
            <a:ext cx="3124154" cy="694028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Sostenibilità Finanziaria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ccia giù 18">
            <a:extLst>
              <a:ext uri="{FF2B5EF4-FFF2-40B4-BE49-F238E27FC236}">
                <a16:creationId xmlns:a16="http://schemas.microsoft.com/office/drawing/2014/main" id="{CA7E8849-C85E-EF2D-430F-74A7932D7C41}"/>
              </a:ext>
            </a:extLst>
          </p:cNvPr>
          <p:cNvSpPr/>
          <p:nvPr/>
        </p:nvSpPr>
        <p:spPr>
          <a:xfrm>
            <a:off x="5812465" y="1502330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C59F8A7-7D84-B1E9-9E51-CDEE4ABBA38C}"/>
              </a:ext>
            </a:extLst>
          </p:cNvPr>
          <p:cNvSpPr/>
          <p:nvPr/>
        </p:nvSpPr>
        <p:spPr>
          <a:xfrm>
            <a:off x="2360708" y="1837438"/>
            <a:ext cx="7470584" cy="1721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Capacità del Progetto di generare flussi monetari sufficienti a garantire il rimborso dei finanziamenti attivi, compatibilmente con una adeguata remunerazione degli investitori privati coinvolti nella realizzazione e nella gestione dell’iniziativa.</a:t>
            </a:r>
          </a:p>
        </p:txBody>
      </p:sp>
      <p:sp>
        <p:nvSpPr>
          <p:cNvPr id="22" name="Google Shape;8838;p125">
            <a:extLst>
              <a:ext uri="{FF2B5EF4-FFF2-40B4-BE49-F238E27FC236}">
                <a16:creationId xmlns:a16="http://schemas.microsoft.com/office/drawing/2014/main" id="{2FB140DF-8314-8D69-DA6D-C0B79B3C7C87}"/>
              </a:ext>
            </a:extLst>
          </p:cNvPr>
          <p:cNvSpPr/>
          <p:nvPr/>
        </p:nvSpPr>
        <p:spPr>
          <a:xfrm>
            <a:off x="2994556" y="4101020"/>
            <a:ext cx="1357979" cy="694028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</a:rPr>
              <a:t>DSCR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" name="Google Shape;8836;p125">
            <a:extLst>
              <a:ext uri="{FF2B5EF4-FFF2-40B4-BE49-F238E27FC236}">
                <a16:creationId xmlns:a16="http://schemas.microsoft.com/office/drawing/2014/main" id="{086F87DF-9A7B-A8A3-6E0D-CD7EFDB247CB}"/>
              </a:ext>
            </a:extLst>
          </p:cNvPr>
          <p:cNvSpPr/>
          <p:nvPr/>
        </p:nvSpPr>
        <p:spPr>
          <a:xfrm>
            <a:off x="7839467" y="4106666"/>
            <a:ext cx="1357979" cy="694024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</a:rPr>
              <a:t>LLCR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" name="Freccia giù 23">
            <a:extLst>
              <a:ext uri="{FF2B5EF4-FFF2-40B4-BE49-F238E27FC236}">
                <a16:creationId xmlns:a16="http://schemas.microsoft.com/office/drawing/2014/main" id="{32FCE0A2-2000-B644-C956-4E1C65F293FE}"/>
              </a:ext>
            </a:extLst>
          </p:cNvPr>
          <p:cNvSpPr/>
          <p:nvPr/>
        </p:nvSpPr>
        <p:spPr>
          <a:xfrm rot="10800000">
            <a:off x="3390012" y="3541706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Freccia giù 24">
            <a:extLst>
              <a:ext uri="{FF2B5EF4-FFF2-40B4-BE49-F238E27FC236}">
                <a16:creationId xmlns:a16="http://schemas.microsoft.com/office/drawing/2014/main" id="{A04C0D2A-D8C3-6447-46D0-517C16F279A1}"/>
              </a:ext>
            </a:extLst>
          </p:cNvPr>
          <p:cNvSpPr/>
          <p:nvPr/>
        </p:nvSpPr>
        <p:spPr>
          <a:xfrm rot="10800000">
            <a:off x="8234920" y="3538043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025B513-B762-2D25-3A49-F7798B8305CD}"/>
                  </a:ext>
                </a:extLst>
              </p:cNvPr>
              <p:cNvSpPr txBox="1"/>
              <p:nvPr/>
            </p:nvSpPr>
            <p:spPr>
              <a:xfrm>
                <a:off x="2545858" y="4974984"/>
                <a:ext cx="2255374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𝐷𝑆𝐶𝑅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𝐹𝐶𝐹𝑂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025B513-B762-2D25-3A49-F7798B83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58" y="4974984"/>
                <a:ext cx="2255374" cy="630173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75B8B2C-A561-F815-D4CD-DA7AECE86297}"/>
                  </a:ext>
                </a:extLst>
              </p:cNvPr>
              <p:cNvSpPr txBox="1"/>
              <p:nvPr/>
            </p:nvSpPr>
            <p:spPr>
              <a:xfrm>
                <a:off x="7228203" y="4957833"/>
                <a:ext cx="2580504" cy="679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LLCR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𝐹𝐶𝐹𝑂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it-IT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75B8B2C-A561-F815-D4CD-DA7AECE8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203" y="4957833"/>
                <a:ext cx="2580504" cy="679673"/>
              </a:xfrm>
              <a:prstGeom prst="rect">
                <a:avLst/>
              </a:prstGeom>
              <a:blipFill>
                <a:blip r:embed="rId4"/>
                <a:stretch>
                  <a:fillRect l="-6373" t="-47273" b="-3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077D2E0-85A7-4E18-2477-F7CCF0D49C54}"/>
                  </a:ext>
                </a:extLst>
              </p:cNvPr>
              <p:cNvSpPr txBox="1"/>
              <p:nvPr/>
            </p:nvSpPr>
            <p:spPr>
              <a:xfrm>
                <a:off x="9646142" y="4916998"/>
                <a:ext cx="24239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ultimo periodo di rimborso del debito</a:t>
                </a:r>
              </a:p>
              <a:p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debito residuo (outstanding)</a:t>
                </a:r>
              </a:p>
              <a:p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eventuale riserva a servizio del debito accumulata al periodo di valutazione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077D2E0-85A7-4E18-2477-F7CCF0D4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42" y="4916998"/>
                <a:ext cx="2423938" cy="1200329"/>
              </a:xfrm>
              <a:prstGeom prst="rect">
                <a:avLst/>
              </a:prstGeom>
              <a:blipFill>
                <a:blip r:embed="rId5"/>
                <a:stretch>
                  <a:fillRect t="-1053" b="-31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2.png">
            <a:extLst>
              <a:ext uri="{FF2B5EF4-FFF2-40B4-BE49-F238E27FC236}">
                <a16:creationId xmlns:a16="http://schemas.microsoft.com/office/drawing/2014/main" id="{C4CB6FB9-C1AF-A7D5-E790-FE639E4941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66374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E1C28E9-AF03-DDCF-4931-FA0C8ABFC27A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445165" y="223666"/>
            <a:ext cx="455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Service Cover Ratio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DSCR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9F06AC-63FE-6C5A-0863-FA26DA270BF0}"/>
              </a:ext>
            </a:extLst>
          </p:cNvPr>
          <p:cNvSpPr txBox="1"/>
          <p:nvPr/>
        </p:nvSpPr>
        <p:spPr>
          <a:xfrm>
            <a:off x="244779" y="929330"/>
            <a:ext cx="1186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</a:t>
            </a:r>
            <a:r>
              <a:rPr lang="it-IT" sz="2000" b="1" dirty="0"/>
              <a:t>DSCR</a:t>
            </a:r>
            <a:r>
              <a:rPr lang="it-IT" sz="2000" dirty="0"/>
              <a:t> è il rapporto tra il flusso di cassa del progetto (al netto delle imposte)                                                                  in un dato anno e il servizio del debito totale dell’anno (quota capitale e quota interessi). 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E601937-DA50-E199-CA60-C96ED980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28750"/>
              </p:ext>
            </p:extLst>
          </p:nvPr>
        </p:nvGraphicFramePr>
        <p:xfrm>
          <a:off x="165690" y="1720480"/>
          <a:ext cx="1186062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195">
                  <a:extLst>
                    <a:ext uri="{9D8B030D-6E8A-4147-A177-3AD203B41FA5}">
                      <a16:colId xmlns:a16="http://schemas.microsoft.com/office/drawing/2014/main" val="1126226312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4294318097"/>
                    </a:ext>
                  </a:extLst>
                </a:gridCol>
                <a:gridCol w="1002891">
                  <a:extLst>
                    <a:ext uri="{9D8B030D-6E8A-4147-A177-3AD203B41FA5}">
                      <a16:colId xmlns:a16="http://schemas.microsoft.com/office/drawing/2014/main" val="2826682329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539753669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3252271750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802265937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987262704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3899564035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764678559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608806463"/>
                    </a:ext>
                  </a:extLst>
                </a:gridCol>
                <a:gridCol w="1071372">
                  <a:extLst>
                    <a:ext uri="{9D8B030D-6E8A-4147-A177-3AD203B41FA5}">
                      <a16:colId xmlns:a16="http://schemas.microsoft.com/office/drawing/2014/main" val="70654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2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Flusso di cassa net Tax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549.779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563.983,03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578.549,5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593.495,8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608.638,3</a:t>
                      </a:r>
                      <a:endParaRPr lang="it-IT" sz="14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623.797,6</a:t>
                      </a:r>
                      <a:endParaRPr lang="it-IT" sz="14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584.632,8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584.102,2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589.877,7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4.407.843,8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9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Servizio del Debito (-)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466.468,6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477.831,9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464.674,4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474.721,9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483.453,7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514.074,7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495.654,3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523.643,8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549.001,9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1.917.618,7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DSCR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70195"/>
                  </a:ext>
                </a:extLst>
              </a:tr>
            </a:tbl>
          </a:graphicData>
        </a:graphic>
      </p:graphicFrame>
      <p:sp>
        <p:nvSpPr>
          <p:cNvPr id="6" name="Rectangle 1035">
            <a:extLst>
              <a:ext uri="{FF2B5EF4-FFF2-40B4-BE49-F238E27FC236}">
                <a16:creationId xmlns:a16="http://schemas.microsoft.com/office/drawing/2014/main" id="{A481F03D-E240-4DE6-8A16-4884324BF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7381" y="2757867"/>
            <a:ext cx="524511" cy="51547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43EE08E2-A5AF-2635-FE48-58304244D0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660210"/>
              </p:ext>
            </p:extLst>
          </p:nvPr>
        </p:nvGraphicFramePr>
        <p:xfrm>
          <a:off x="620629" y="3273340"/>
          <a:ext cx="4940885" cy="2859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7E529A-448D-398F-CBFF-8BD418C77C34}"/>
              </a:ext>
            </a:extLst>
          </p:cNvPr>
          <p:cNvSpPr txBox="1"/>
          <p:nvPr/>
        </p:nvSpPr>
        <p:spPr>
          <a:xfrm>
            <a:off x="5861381" y="371033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valore minimo del DSCR si ha nel 2041 ma rimane comunque superiore ad 1: questo significa che i cash flow generati riescono a coprire i costi del debito.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Osservando l’andamento dell’indice nell’arco dei 10 anni possiamo concludere che l'indicatore rimane su livelli che possono essere considerati sostenibili.</a:t>
            </a:r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703CAFB5-FC7C-7AB8-AAA6-3A20557B5E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35529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78CFDDB-ADBB-A1E4-C938-8B7FA93BA26E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445165" y="223666"/>
            <a:ext cx="619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Debt Service Coverage Ratio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ADSCR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9F06AC-63FE-6C5A-0863-FA26DA270BF0}"/>
              </a:ext>
            </a:extLst>
          </p:cNvPr>
          <p:cNvSpPr txBox="1"/>
          <p:nvPr/>
        </p:nvSpPr>
        <p:spPr>
          <a:xfrm>
            <a:off x="254939" y="891396"/>
            <a:ext cx="12018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ADSCR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 indice annuale del debito.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pari al rapporto tra il flusso di cassa operativo ed il servizio del debito (inteso come quota capitale + quota interessi).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un indice che verifica la capacità del progetto di rimborsare la rata di debito relativa all’intera vita del debito.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171BB94B-7939-F53B-9B11-3DCEF9B6BA2A}"/>
              </a:ext>
            </a:extLst>
          </p:cNvPr>
          <p:cNvGraphicFramePr>
            <a:graphicFrameLocks noGrp="1"/>
          </p:cNvGraphicFramePr>
          <p:nvPr/>
        </p:nvGraphicFramePr>
        <p:xfrm>
          <a:off x="659987" y="2894327"/>
          <a:ext cx="10872024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3367">
                  <a:extLst>
                    <a:ext uri="{9D8B030D-6E8A-4147-A177-3AD203B41FA5}">
                      <a16:colId xmlns:a16="http://schemas.microsoft.com/office/drawing/2014/main" val="1126226312"/>
                    </a:ext>
                  </a:extLst>
                </a:gridCol>
                <a:gridCol w="916336">
                  <a:extLst>
                    <a:ext uri="{9D8B030D-6E8A-4147-A177-3AD203B41FA5}">
                      <a16:colId xmlns:a16="http://schemas.microsoft.com/office/drawing/2014/main" val="2983727194"/>
                    </a:ext>
                  </a:extLst>
                </a:gridCol>
                <a:gridCol w="916336">
                  <a:extLst>
                    <a:ext uri="{9D8B030D-6E8A-4147-A177-3AD203B41FA5}">
                      <a16:colId xmlns:a16="http://schemas.microsoft.com/office/drawing/2014/main" val="4294318097"/>
                    </a:ext>
                  </a:extLst>
                </a:gridCol>
                <a:gridCol w="925410">
                  <a:extLst>
                    <a:ext uri="{9D8B030D-6E8A-4147-A177-3AD203B41FA5}">
                      <a16:colId xmlns:a16="http://schemas.microsoft.com/office/drawing/2014/main" val="2826682329"/>
                    </a:ext>
                  </a:extLst>
                </a:gridCol>
                <a:gridCol w="898190">
                  <a:extLst>
                    <a:ext uri="{9D8B030D-6E8A-4147-A177-3AD203B41FA5}">
                      <a16:colId xmlns:a16="http://schemas.microsoft.com/office/drawing/2014/main" val="539753669"/>
                    </a:ext>
                  </a:extLst>
                </a:gridCol>
                <a:gridCol w="916337">
                  <a:extLst>
                    <a:ext uri="{9D8B030D-6E8A-4147-A177-3AD203B41FA5}">
                      <a16:colId xmlns:a16="http://schemas.microsoft.com/office/drawing/2014/main" val="3252271750"/>
                    </a:ext>
                  </a:extLst>
                </a:gridCol>
                <a:gridCol w="911431">
                  <a:extLst>
                    <a:ext uri="{9D8B030D-6E8A-4147-A177-3AD203B41FA5}">
                      <a16:colId xmlns:a16="http://schemas.microsoft.com/office/drawing/2014/main" val="802265937"/>
                    </a:ext>
                  </a:extLst>
                </a:gridCol>
                <a:gridCol w="889118">
                  <a:extLst>
                    <a:ext uri="{9D8B030D-6E8A-4147-A177-3AD203B41FA5}">
                      <a16:colId xmlns:a16="http://schemas.microsoft.com/office/drawing/2014/main" val="987262704"/>
                    </a:ext>
                  </a:extLst>
                </a:gridCol>
                <a:gridCol w="916336">
                  <a:extLst>
                    <a:ext uri="{9D8B030D-6E8A-4147-A177-3AD203B41FA5}">
                      <a16:colId xmlns:a16="http://schemas.microsoft.com/office/drawing/2014/main" val="3899564035"/>
                    </a:ext>
                  </a:extLst>
                </a:gridCol>
                <a:gridCol w="889118">
                  <a:extLst>
                    <a:ext uri="{9D8B030D-6E8A-4147-A177-3AD203B41FA5}">
                      <a16:colId xmlns:a16="http://schemas.microsoft.com/office/drawing/2014/main" val="764678559"/>
                    </a:ext>
                  </a:extLst>
                </a:gridCol>
                <a:gridCol w="880045">
                  <a:extLst>
                    <a:ext uri="{9D8B030D-6E8A-4147-A177-3AD203B41FA5}">
                      <a16:colId xmlns:a16="http://schemas.microsoft.com/office/drawing/2014/main" val="36088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2033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2034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2035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2036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2037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2038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2039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2040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2041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2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ADSCR</a:t>
                      </a:r>
                      <a:endParaRPr lang="it-IT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1,18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1,21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1,25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1,25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1,24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1,20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1,15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1,09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1,69</a:t>
                      </a:r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70195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FAB8D3-746B-9C11-CADE-64A2BAC9670B}"/>
              </a:ext>
            </a:extLst>
          </p:cNvPr>
          <p:cNvSpPr txBox="1"/>
          <p:nvPr/>
        </p:nvSpPr>
        <p:spPr>
          <a:xfrm>
            <a:off x="659988" y="3854140"/>
            <a:ext cx="10872023" cy="193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 valore minimo dell’ADSCR lo osserviamo nell’anno 2040 essendo calcolato come media tra il valore del DSCR dell’anno corrente e quello dell’anno successivo.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Possiamo concludere che, anche quando l’indicatore raggiunge il suo valore minimo, rimane comunque superiore ad 1. Questo indica che i flussi di cassa sono sufficienti per far fronte ai costi del debito, garantendo una certa sicurezza finanziaria.</a:t>
            </a:r>
          </a:p>
        </p:txBody>
      </p:sp>
      <p:sp>
        <p:nvSpPr>
          <p:cNvPr id="7" name="Rectangle 1035">
            <a:extLst>
              <a:ext uri="{FF2B5EF4-FFF2-40B4-BE49-F238E27FC236}">
                <a16:creationId xmlns:a16="http://schemas.microsoft.com/office/drawing/2014/main" id="{F1130C8B-0F26-E769-A740-B00E70720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3185656"/>
            <a:ext cx="499873" cy="4866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AEFC1B98-BC17-93CF-95D0-FC54E2345F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047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B0308C6-9BBE-BB78-E57A-A40357C4868A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424512" y="223666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Life Cover Ratio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LLCR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9F06AC-63FE-6C5A-0863-FA26DA270BF0}"/>
              </a:ext>
            </a:extLst>
          </p:cNvPr>
          <p:cNvSpPr txBox="1"/>
          <p:nvPr/>
        </p:nvSpPr>
        <p:spPr>
          <a:xfrm>
            <a:off x="165690" y="1017604"/>
            <a:ext cx="11497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LLCR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indice del servizio del debito calcolato sulla durata residua del debito. 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9234228-7B4C-414A-ADC0-84EC3E0A0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624953"/>
              </p:ext>
            </p:extLst>
          </p:nvPr>
        </p:nvGraphicFramePr>
        <p:xfrm>
          <a:off x="165690" y="1979006"/>
          <a:ext cx="11860620" cy="18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195">
                  <a:extLst>
                    <a:ext uri="{9D8B030D-6E8A-4147-A177-3AD203B41FA5}">
                      <a16:colId xmlns:a16="http://schemas.microsoft.com/office/drawing/2014/main" val="1126226312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4294318097"/>
                    </a:ext>
                  </a:extLst>
                </a:gridCol>
                <a:gridCol w="1002891">
                  <a:extLst>
                    <a:ext uri="{9D8B030D-6E8A-4147-A177-3AD203B41FA5}">
                      <a16:colId xmlns:a16="http://schemas.microsoft.com/office/drawing/2014/main" val="2826682329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539753669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3252271750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802265937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987262704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3899564035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764678559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608806463"/>
                    </a:ext>
                  </a:extLst>
                </a:gridCol>
                <a:gridCol w="1071372">
                  <a:extLst>
                    <a:ext uri="{9D8B030D-6E8A-4147-A177-3AD203B41FA5}">
                      <a16:colId xmlns:a16="http://schemas.microsoft.com/office/drawing/2014/main" val="70654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2033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2034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2035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2036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2037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2038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2039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2040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2041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/>
                        <a:t>2042</a:t>
                      </a:r>
                      <a:endParaRPr lang="it-IT" sz="14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29139"/>
                  </a:ext>
                </a:extLst>
              </a:tr>
              <a:tr h="554743">
                <a:tc>
                  <a:txBody>
                    <a:bodyPr/>
                    <a:lstStyle/>
                    <a:p>
                      <a:pPr algn="l"/>
                      <a:r>
                        <a:rPr lang="it-IT" sz="1400" b="0" dirty="0"/>
                        <a:t>Somma dei Flussi di cassa attualizzati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7.205.801,9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6.988.823,6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6.746.082,7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6.475.909,8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6.176.534,8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5.846.291,3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5.483.618,3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5.143.934,8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4.787.824,3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4.407.843,85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93159"/>
                  </a:ext>
                </a:extLst>
              </a:tr>
              <a:tr h="568037">
                <a:tc>
                  <a:txBody>
                    <a:bodyPr/>
                    <a:lstStyle/>
                    <a:p>
                      <a:r>
                        <a:rPr lang="it-IT" sz="1400" b="0" dirty="0"/>
                        <a:t>Debito in essere all’inizio del periodo</a:t>
                      </a:r>
                      <a:endParaRPr lang="it-IT" sz="1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4.593.155,62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4.377.851,45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4.138.624,59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3.899.397,74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3.636.248,20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3.349.175,97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3.014.258,37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2.679.340,78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2.296.577,81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it-IT" sz="1200" b="0" i="0" u="none" strike="noStrike" dirty="0">
                          <a:effectLst/>
                          <a:latin typeface="Aptos" panose="020B0004020202020204" pitchFamily="34" charset="0"/>
                        </a:rPr>
                        <a:t>1.865.969,47</a:t>
                      </a:r>
                    </a:p>
                    <a:p>
                      <a:pPr algn="r" fontAlgn="b">
                        <a:lnSpc>
                          <a:spcPct val="150000"/>
                        </a:lnSpc>
                      </a:pPr>
                      <a:endParaRPr lang="it-IT" sz="12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LLCR</a:t>
                      </a:r>
                      <a:endParaRPr lang="it-IT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1,92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2,36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70195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2D7FCF-4D31-892A-2193-3D41140B9C8C}"/>
              </a:ext>
            </a:extLst>
          </p:cNvPr>
          <p:cNvSpPr txBox="1"/>
          <p:nvPr/>
        </p:nvSpPr>
        <p:spPr>
          <a:xfrm>
            <a:off x="413286" y="4244681"/>
            <a:ext cx="4685370" cy="1752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Come si legge: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000" b="1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LLCR &lt; 1,2 </a:t>
            </a:r>
            <a:r>
              <a:rPr lang="it-IT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b="1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Risultato insoddisfacente</a:t>
            </a:r>
            <a:endParaRPr lang="it-IT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000" b="1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 &lt; </a:t>
            </a:r>
            <a:r>
              <a:rPr lang="it-IT" sz="2000" b="1" kern="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LLCR </a:t>
            </a:r>
            <a:r>
              <a:rPr lang="it-IT" sz="2000" b="1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1,6 </a:t>
            </a:r>
            <a:r>
              <a:rPr lang="it-IT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Risultato nella media </a:t>
            </a:r>
            <a:endParaRPr lang="it-IT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000" b="1" kern="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LLCR</a:t>
            </a:r>
            <a:r>
              <a:rPr lang="it-IT" sz="2000" b="1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1,6 </a:t>
            </a:r>
            <a:r>
              <a:rPr lang="it-IT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Risultato soddisfacente</a:t>
            </a:r>
            <a:endParaRPr lang="it-IT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8D78E3-26ED-249F-BF7F-2FABC374C6F5}"/>
              </a:ext>
            </a:extLst>
          </p:cNvPr>
          <p:cNvSpPr txBox="1"/>
          <p:nvPr/>
        </p:nvSpPr>
        <p:spPr>
          <a:xfrm>
            <a:off x="5442486" y="4365548"/>
            <a:ext cx="6336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Nel nostro caso l’indice rimane positivo e secondo la chiave di lettura precedentemente discussa, un LLCR di </a:t>
            </a:r>
            <a:r>
              <a:rPr lang="it-I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1,57</a:t>
            </a: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è considerato un risultato nella media. </a:t>
            </a:r>
          </a:p>
          <a:p>
            <a:pPr algn="just"/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Pertanto, nonostante la diminuzione, l’impresa mantiene una capacità di rimborso del debito relativamente solida.</a:t>
            </a:r>
          </a:p>
        </p:txBody>
      </p:sp>
      <p:sp>
        <p:nvSpPr>
          <p:cNvPr id="12" name="Rectangle 1035">
            <a:extLst>
              <a:ext uri="{FF2B5EF4-FFF2-40B4-BE49-F238E27FC236}">
                <a16:creationId xmlns:a16="http://schemas.microsoft.com/office/drawing/2014/main" id="{89D32C6E-1B87-F6AB-730C-9DA5CA808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695" y="3406785"/>
            <a:ext cx="549198" cy="4866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438847D9-E3F0-3156-49BD-2303D67099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76451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A78324F-9A2F-4D32-CBF8-F46A2B6321E9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pic>
        <p:nvPicPr>
          <p:cNvPr id="26" name="image2.png">
            <a:extLst>
              <a:ext uri="{FF2B5EF4-FFF2-40B4-BE49-F238E27FC236}">
                <a16:creationId xmlns:a16="http://schemas.microsoft.com/office/drawing/2014/main" id="{1670D377-A63B-7BA5-3506-889A0D78F1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424512" y="223666"/>
            <a:ext cx="583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Weighted Average Cost of Capital</a:t>
            </a:r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WACC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B89890-3ED0-BD14-F3B7-DB4FB064DF95}"/>
              </a:ext>
            </a:extLst>
          </p:cNvPr>
          <p:cNvSpPr txBox="1"/>
          <p:nvPr/>
        </p:nvSpPr>
        <p:spPr>
          <a:xfrm>
            <a:off x="424513" y="942316"/>
            <a:ext cx="1134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WACC </a:t>
            </a:r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(Weighted Average Cost of Capital), o costo medio ponderato del capitale, rappresenta il costo totale del finanziamento di un'azienda.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1DB7F1D-C8BC-5148-D226-F65273935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63860"/>
              </p:ext>
            </p:extLst>
          </p:nvPr>
        </p:nvGraphicFramePr>
        <p:xfrm>
          <a:off x="786185" y="2947430"/>
          <a:ext cx="5628020" cy="2469221"/>
        </p:xfrm>
        <a:graphic>
          <a:graphicData uri="http://schemas.openxmlformats.org/drawingml/2006/table">
            <a:tbl>
              <a:tblPr/>
              <a:tblGrid>
                <a:gridCol w="2347564">
                  <a:extLst>
                    <a:ext uri="{9D8B030D-6E8A-4147-A177-3AD203B41FA5}">
                      <a16:colId xmlns:a16="http://schemas.microsoft.com/office/drawing/2014/main" val="420675782"/>
                    </a:ext>
                  </a:extLst>
                </a:gridCol>
                <a:gridCol w="761292">
                  <a:extLst>
                    <a:ext uri="{9D8B030D-6E8A-4147-A177-3AD203B41FA5}">
                      <a16:colId xmlns:a16="http://schemas.microsoft.com/office/drawing/2014/main" val="2344204504"/>
                    </a:ext>
                  </a:extLst>
                </a:gridCol>
                <a:gridCol w="1047293">
                  <a:extLst>
                    <a:ext uri="{9D8B030D-6E8A-4147-A177-3AD203B41FA5}">
                      <a16:colId xmlns:a16="http://schemas.microsoft.com/office/drawing/2014/main" val="2323263226"/>
                    </a:ext>
                  </a:extLst>
                </a:gridCol>
                <a:gridCol w="1471871">
                  <a:extLst>
                    <a:ext uri="{9D8B030D-6E8A-4147-A177-3AD203B41FA5}">
                      <a16:colId xmlns:a16="http://schemas.microsoft.com/office/drawing/2014/main" val="1257328471"/>
                    </a:ext>
                  </a:extLst>
                </a:gridCol>
              </a:tblGrid>
              <a:tr h="577427">
                <a:tc gridSpan="4"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WACC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9831" marR="169831" marT="84916" marB="84916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48780"/>
                  </a:ext>
                </a:extLst>
              </a:tr>
              <a:tr h="42528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latin typeface="Times New Roman" panose="02020603050405020304" pitchFamily="18" charset="0"/>
                        </a:rPr>
                        <a:t>financial structure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latin typeface="Times New Roman" panose="02020603050405020304" pitchFamily="18" charset="0"/>
                        </a:rPr>
                        <a:t>costant</a:t>
                      </a:r>
                      <a:endParaRPr lang="it-IT" sz="33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latin typeface="Times New Roman" panose="02020603050405020304" pitchFamily="18" charset="0"/>
                        </a:rPr>
                        <a:t>current</a:t>
                      </a:r>
                      <a:endParaRPr lang="it-IT" sz="33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308734"/>
                  </a:ext>
                </a:extLst>
              </a:tr>
              <a:tr h="42528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latin typeface="Times New Roman" panose="02020603050405020304" pitchFamily="18" charset="0"/>
                        </a:rPr>
                        <a:t>debt</a:t>
                      </a:r>
                      <a:endParaRPr lang="it-IT" sz="33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1,03%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2,55%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905082"/>
                  </a:ext>
                </a:extLst>
              </a:tr>
              <a:tr h="42528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latin typeface="Times New Roman" panose="02020603050405020304" pitchFamily="18" charset="0"/>
                        </a:rPr>
                        <a:t>equity</a:t>
                      </a:r>
                      <a:endParaRPr lang="it-IT" sz="33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7,87%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9,07%</a:t>
                      </a: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1867"/>
                  </a:ext>
                </a:extLst>
              </a:tr>
              <a:tr h="48189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200" b="0" i="1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</a:rPr>
                        <a:t>8,90%</a:t>
                      </a:r>
                      <a:endParaRPr lang="it-IT" sz="33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11,62%</a:t>
                      </a:r>
                      <a:endParaRPr kumimoji="0" lang="it-IT" sz="3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FF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7691" marR="17691" marT="176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193902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B33316-C761-CDC3-87DC-58A0EB357D7B}"/>
              </a:ext>
            </a:extLst>
          </p:cNvPr>
          <p:cNvSpPr txBox="1"/>
          <p:nvPr/>
        </p:nvSpPr>
        <p:spPr>
          <a:xfrm>
            <a:off x="6958390" y="2600732"/>
            <a:ext cx="46286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Integrare entrambi i costi correnti e costanti nella formula del WACC consente di riflettere la complessità della struttura finanziaria dell'azienda e di considerare i diversi costi del capitale in modo accurato.</a:t>
            </a:r>
          </a:p>
          <a:p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Ciò riflette il fatto che le aziende possono avere sia fonti di finanziamento a breve termine che a lungo termine, con costi associati diversi.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F2B0D7-293A-5B04-647C-8D37E091DC12}"/>
              </a:ext>
            </a:extLst>
          </p:cNvPr>
          <p:cNvSpPr txBox="1"/>
          <p:nvPr/>
        </p:nvSpPr>
        <p:spPr>
          <a:xfrm>
            <a:off x="424512" y="1560877"/>
            <a:ext cx="11342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nostro caso studio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riduzione dei ricavi non influenza il </a:t>
            </a:r>
            <a:r>
              <a:rPr lang="it-IT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Medio Ponderato del Capitale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poiché riguarda principalmente la struttura del finanziamento e i costi associati a tale finanziamento.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9350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A78324F-9A2F-4D32-CBF8-F46A2B6321E9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pic>
        <p:nvPicPr>
          <p:cNvPr id="26" name="image2.png">
            <a:extLst>
              <a:ext uri="{FF2B5EF4-FFF2-40B4-BE49-F238E27FC236}">
                <a16:creationId xmlns:a16="http://schemas.microsoft.com/office/drawing/2014/main" id="{1670D377-A63B-7BA5-3506-889A0D78F1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424512" y="223666"/>
            <a:ext cx="4869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PayBack Period-Tempo di recupero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A88CF6-B275-D557-CAF9-A61720A2D2B3}"/>
              </a:ext>
            </a:extLst>
          </p:cNvPr>
          <p:cNvSpPr txBox="1"/>
          <p:nvPr/>
        </p:nvSpPr>
        <p:spPr>
          <a:xfrm>
            <a:off x="424512" y="1382070"/>
            <a:ext cx="10988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Il </a:t>
            </a:r>
            <a:r>
              <a:rPr lang="it-IT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ayBack period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è una metrica finanziaria utilizzata per valutare il tempo necessario per recuperare il costo iniziale di un investimento attraverso i flussi di cassa generati dall'investimento stesso. In altre parole, indica il periodo di tempo che occorre per recuperare l'investimento iniziale. </a:t>
            </a:r>
          </a:p>
          <a:p>
            <a:endParaRPr lang="it-IT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1D84-CDAA-DE91-1406-751A31E7C3BC}"/>
              </a:ext>
            </a:extLst>
          </p:cNvPr>
          <p:cNvSpPr txBox="1"/>
          <p:nvPr/>
        </p:nvSpPr>
        <p:spPr>
          <a:xfrm>
            <a:off x="530492" y="2620382"/>
            <a:ext cx="4523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Il periodo di recupero si raggiunge quando i flussi di cassa generati dall'investimento sono sufficienti per coprire interamente il costo iniziale dell'investimento.</a:t>
            </a:r>
          </a:p>
          <a:p>
            <a:endParaRPr lang="it-IT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it-IT" dirty="0"/>
              <a:t>Nel nostro caso in particolare, il tempo di recupero non è «breve» infatti si stima di poter rientrare  nell’investimento solo alla fine del 2042,dopo ben 15 anni.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3A3367-9926-C8F3-36FD-93990C11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391" y="2343961"/>
            <a:ext cx="7157324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fonti di finanziamento-Ipotesi I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EE7A9A-BF14-013D-F382-EE89CBA39904}"/>
              </a:ext>
            </a:extLst>
          </p:cNvPr>
          <p:cNvSpPr txBox="1"/>
          <p:nvPr/>
        </p:nvSpPr>
        <p:spPr>
          <a:xfrm>
            <a:off x="502570" y="1142330"/>
            <a:ext cx="9953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 finanziamento dei soci si riferisce al capitale investito direttamente dagli azionisti o dai proprietari dell'azienda per finanziare un progetto specifico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D20850-ED4C-CD9C-3FD9-E3FD0421316F}"/>
              </a:ext>
            </a:extLst>
          </p:cNvPr>
          <p:cNvSpPr txBox="1"/>
          <p:nvPr/>
        </p:nvSpPr>
        <p:spPr>
          <a:xfrm>
            <a:off x="417122" y="2106960"/>
            <a:ext cx="94895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Caratteristiche</a:t>
            </a:r>
            <a:endParaRPr lang="it-IT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È una forma di finanziamento a lungo termine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 comporta obblighi di rimborso periodici come il debito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Gli investitori in equity assumono un maggiore rischio rispetto ai creditori ma possono beneficiare di rendimenti più elevati in caso di successo del progetto</a:t>
            </a:r>
          </a:p>
          <a:p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B6398D-69B3-DA4A-3008-5F9D51900A4E}"/>
              </a:ext>
            </a:extLst>
          </p:cNvPr>
          <p:cNvSpPr txBox="1"/>
          <p:nvPr/>
        </p:nvSpPr>
        <p:spPr>
          <a:xfrm>
            <a:off x="417122" y="4269121"/>
            <a:ext cx="101980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Ruolo nel Project Financing</a:t>
            </a:r>
            <a:endParaRPr lang="it-IT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Nel project financing, il finanziamento dei soci spesso costituisce una parte essenziale del mix di finanziamenti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Fornisce il capitale necessario per avviare e completare il progetto, spesso coprendo una parte significativa del fabbisogno finanziario totale</a:t>
            </a:r>
          </a:p>
        </p:txBody>
      </p:sp>
    </p:spTree>
    <p:extLst>
      <p:ext uri="{BB962C8B-B14F-4D97-AF65-F5344CB8AC3E}">
        <p14:creationId xmlns:p14="http://schemas.microsoft.com/office/powerpoint/2010/main" val="3009429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513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SOSTENIBILITA’ DEL PROGETTO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CEE272EA-5734-C4FA-583D-AE26636E6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60056"/>
              </p:ext>
            </p:extLst>
          </p:nvPr>
        </p:nvGraphicFramePr>
        <p:xfrm>
          <a:off x="6748849" y="3199991"/>
          <a:ext cx="4806077" cy="285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01FF2447-E0EC-A4BC-5CD0-8434691C8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686202"/>
              </p:ext>
            </p:extLst>
          </p:nvPr>
        </p:nvGraphicFramePr>
        <p:xfrm>
          <a:off x="637077" y="3199992"/>
          <a:ext cx="4806076" cy="285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764A01-B23E-25B5-108F-54E47AE5365F}"/>
              </a:ext>
            </a:extLst>
          </p:cNvPr>
          <p:cNvSpPr txBox="1"/>
          <p:nvPr/>
        </p:nvSpPr>
        <p:spPr>
          <a:xfrm>
            <a:off x="87310" y="933634"/>
            <a:ext cx="11768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conclusioni dell’analisi dimostrano la fattibilità economica del progetto, anche nell’ipotesi di una riduzione nel</a:t>
            </a:r>
          </a:p>
          <a:p>
            <a:r>
              <a:rPr lang="it-IT" dirty="0"/>
              <a:t>numero soste obiettivo nel 2033.</a:t>
            </a:r>
          </a:p>
          <a:p>
            <a:r>
              <a:rPr lang="it-IT" dirty="0"/>
              <a:t>I valori degli indicatori dimostrano una notevole fattibilità economica del progetto:</a:t>
            </a:r>
          </a:p>
          <a:p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Il </a:t>
            </a:r>
            <a:r>
              <a:rPr lang="it-IT" b="1" dirty="0"/>
              <a:t>Valore Attuale Netto Economico </a:t>
            </a:r>
            <a:r>
              <a:rPr lang="it-IT" dirty="0"/>
              <a:t>risulta sempre positivo, seppur come ipotizzato in lieve flessione;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Il </a:t>
            </a:r>
            <a:r>
              <a:rPr lang="it-IT" b="1" dirty="0"/>
              <a:t>Tasso di Rendimento Interno Economico </a:t>
            </a:r>
            <a:r>
              <a:rPr lang="it-IT" dirty="0"/>
              <a:t>scende al </a:t>
            </a:r>
            <a:r>
              <a:rPr lang="it-IT" b="1" dirty="0"/>
              <a:t>7,23%</a:t>
            </a:r>
            <a:r>
              <a:rPr lang="it-IT" dirty="0"/>
              <a:t>, di circa 2 punti percentuali rispetto al caso base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Gli </a:t>
            </a:r>
            <a:r>
              <a:rPr lang="it-IT" b="1" dirty="0"/>
              <a:t>indici di bancabilità </a:t>
            </a:r>
            <a:r>
              <a:rPr lang="it-IT" dirty="0"/>
              <a:t>sono sempre maggiori a 1, anche se sarebbe stato preferibile averli superiori a 1,3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659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FE7EBFB-E2ED-78F7-C27D-1F752A0E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7" y="2575884"/>
            <a:ext cx="5044706" cy="31965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F0B40F0-9023-6595-5D5B-CE5C31FBD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50" y="1444582"/>
            <a:ext cx="5449402" cy="109477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5826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 DI SCENARIO – Parcheggio 2.0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C46481-1FBC-8173-723E-98293D8BA5C2}"/>
              </a:ext>
            </a:extLst>
          </p:cNvPr>
          <p:cNvSpPr txBox="1"/>
          <p:nvPr/>
        </p:nvSpPr>
        <p:spPr>
          <a:xfrm>
            <a:off x="381775" y="1686533"/>
            <a:ext cx="6127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Considerando che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 domanda dei parcheggi è molto anelastica, allora 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una variazione percentuale nel prezzo dei parcheggi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porta a una variazione percentuale meno che proporzionale nella quantità di parcheggi richiesti. </a:t>
            </a:r>
          </a:p>
          <a:p>
            <a:endParaRPr lang="it-IT" dirty="0"/>
          </a:p>
        </p:txBody>
      </p:sp>
      <p:sp>
        <p:nvSpPr>
          <p:cNvPr id="4" name="Rectangle 1035">
            <a:extLst>
              <a:ext uri="{FF2B5EF4-FFF2-40B4-BE49-F238E27FC236}">
                <a16:creationId xmlns:a16="http://schemas.microsoft.com/office/drawing/2014/main" id="{8E3DBD54-5AA8-B93D-F4B4-C6631D0C2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074" y="5455060"/>
            <a:ext cx="779721" cy="4307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sp>
        <p:nvSpPr>
          <p:cNvPr id="7" name="Rectangle 1035">
            <a:extLst>
              <a:ext uri="{FF2B5EF4-FFF2-40B4-BE49-F238E27FC236}">
                <a16:creationId xmlns:a16="http://schemas.microsoft.com/office/drawing/2014/main" id="{00511CD0-63AB-D412-CBCB-ED4E72FCB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571" y="1683626"/>
            <a:ext cx="685919" cy="29089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4FA89A-A200-1F30-DE2F-26D7E67E0408}"/>
              </a:ext>
            </a:extLst>
          </p:cNvPr>
          <p:cNvSpPr txBox="1"/>
          <p:nvPr/>
        </p:nvSpPr>
        <p:spPr>
          <a:xfrm>
            <a:off x="381775" y="3405812"/>
            <a:ext cx="6140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Ipotizzando un aumento della tariffa oraria del 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20%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tenendo ferma la domanda annuale di posti auto a 288.000,</a:t>
            </a:r>
            <a:r>
              <a:rPr lang="it-IT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i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ricavi aumenterebbero passando</a:t>
            </a:r>
            <a:r>
              <a:rPr lang="it-IT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 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€ 1.236.721 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€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1.335.869</a:t>
            </a:r>
            <a:r>
              <a:rPr lang="it-IT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6871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21565F80-0E8E-C62A-1FCA-2D12EEAB8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4"/>
          <a:stretch/>
        </p:blipFill>
        <p:spPr>
          <a:xfrm>
            <a:off x="6829900" y="2066513"/>
            <a:ext cx="5246079" cy="379896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5826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 DI SCENARIO – Parcheggio 2.0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Elemento grafico 10" descr="Pubblicità con riempimento a tinta unita">
            <a:extLst>
              <a:ext uri="{FF2B5EF4-FFF2-40B4-BE49-F238E27FC236}">
                <a16:creationId xmlns:a16="http://schemas.microsoft.com/office/drawing/2014/main" id="{2F5B542B-F53F-9A41-5F97-F00F791A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52" y="145873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440357-F711-7B52-E41C-1607D3D52C4A}"/>
              </a:ext>
            </a:extLst>
          </p:cNvPr>
          <p:cNvSpPr txBox="1"/>
          <p:nvPr/>
        </p:nvSpPr>
        <p:spPr>
          <a:xfrm>
            <a:off x="1553812" y="1437025"/>
            <a:ext cx="6254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Oltre all’aumento della tariffa oraria una seconda modalità per ridurre il rischio della domanda è quella di ottenere ricavi aggiuntivi derivanti dalla </a:t>
            </a:r>
            <a:r>
              <a:rPr lang="it-IT" b="1" i="1" dirty="0"/>
              <a:t>pubblicità</a:t>
            </a:r>
            <a:r>
              <a:rPr lang="it-IT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27C50A-D35B-50F1-1DD6-0DD56A1CB705}"/>
              </a:ext>
            </a:extLst>
          </p:cNvPr>
          <p:cNvSpPr txBox="1"/>
          <p:nvPr/>
        </p:nvSpPr>
        <p:spPr>
          <a:xfrm>
            <a:off x="602836" y="3504330"/>
            <a:ext cx="6254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Ipotizzando infatti un prezzo medio annuale di €1.500 moltiplicato per circa 20 poster, i proventi annuali derivanti dalla pubblicità ammonterebbero a circa </a:t>
            </a:r>
            <a:r>
              <a:rPr lang="it-IT" b="1" dirty="0"/>
              <a:t>€ 30.000</a:t>
            </a:r>
            <a:r>
              <a:rPr lang="it-IT" dirty="0"/>
              <a:t>.</a:t>
            </a:r>
          </a:p>
        </p:txBody>
      </p:sp>
      <p:sp>
        <p:nvSpPr>
          <p:cNvPr id="18" name="Rectangle 1035">
            <a:extLst>
              <a:ext uri="{FF2B5EF4-FFF2-40B4-BE49-F238E27FC236}">
                <a16:creationId xmlns:a16="http://schemas.microsoft.com/office/drawing/2014/main" id="{9CC70F5E-A7D6-13B4-9FE1-C1A4E6E1A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692" y="4979838"/>
            <a:ext cx="904793" cy="4307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sp>
        <p:nvSpPr>
          <p:cNvPr id="19" name="Rectangle 1035">
            <a:extLst>
              <a:ext uri="{FF2B5EF4-FFF2-40B4-BE49-F238E27FC236}">
                <a16:creationId xmlns:a16="http://schemas.microsoft.com/office/drawing/2014/main" id="{2972B9DB-66AE-33C9-F76F-AD02F82C6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692" y="4119543"/>
            <a:ext cx="904793" cy="2064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sp>
        <p:nvSpPr>
          <p:cNvPr id="20" name="Rectangle 1035">
            <a:extLst>
              <a:ext uri="{FF2B5EF4-FFF2-40B4-BE49-F238E27FC236}">
                <a16:creationId xmlns:a16="http://schemas.microsoft.com/office/drawing/2014/main" id="{56C40806-0264-B08F-403E-F7606AD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3152" y="3288965"/>
            <a:ext cx="1044333" cy="4307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1154384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ia aperta, acqua, cielo, nuvola&#10;&#10;Descrizione generata automaticamente">
            <a:extLst>
              <a:ext uri="{FF2B5EF4-FFF2-40B4-BE49-F238E27FC236}">
                <a16:creationId xmlns:a16="http://schemas.microsoft.com/office/drawing/2014/main" id="{5E43A68D-8F68-B831-B871-E0CA2EAC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2460"/>
            <a:ext cx="12192000" cy="812292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D0B6EA9A-E4EB-7A70-098A-21B4CEA7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9" y="1628125"/>
            <a:ext cx="722669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it-IT" alt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r>
              <a:rPr kumimoji="0" lang="it-IT" alt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ramond" panose="02020404030301010803" pitchFamily="18" charset="0"/>
                <a:cs typeface="Arial" panose="020B0604020202020204" pitchFamily="34" charset="0"/>
              </a:rPr>
              <a:t>Valutazione della fattibilità economico-finanziaria: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þ"/>
              <a:tabLst/>
              <a:defRPr/>
            </a:pPr>
            <a:endParaRPr kumimoji="0" lang="it-IT" altLang="it-IT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it-IT" alt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ramond" panose="02020404030301010803" pitchFamily="18" charset="0"/>
                <a:cs typeface="Arial" panose="020B0604020202020204" pitchFamily="34" charset="0"/>
              </a:rPr>
              <a:t>LA REALIZZAZIONE DI UN PARCHEGGIO INTERRATO ATTRAVERSO LA FINANZA DI PROGETTO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þ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04593C0-CF69-B60B-80FB-ED2B3B4D1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674934" y="6195061"/>
            <a:ext cx="411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Project Finance: ANNO ACCADEMIO 2023-2024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A2233ECA-C4F9-C13F-440C-0EB202494F26}"/>
              </a:ext>
            </a:extLst>
          </p:cNvPr>
          <p:cNvSpPr txBox="1">
            <a:spLocks/>
          </p:cNvSpPr>
          <p:nvPr/>
        </p:nvSpPr>
        <p:spPr>
          <a:xfrm>
            <a:off x="-518160" y="0"/>
            <a:ext cx="9144000" cy="1461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ramond" panose="02020404030301010803" pitchFamily="18" charset="0"/>
                <a:cs typeface="Arial" panose="020B0604020202020204" pitchFamily="34" charset="0"/>
              </a:rPr>
              <a:t>Project Finance</a:t>
            </a:r>
          </a:p>
        </p:txBody>
      </p:sp>
      <p:pic>
        <p:nvPicPr>
          <p:cNvPr id="11" name="image2.png">
            <a:extLst>
              <a:ext uri="{FF2B5EF4-FFF2-40B4-BE49-F238E27FC236}">
                <a16:creationId xmlns:a16="http://schemas.microsoft.com/office/drawing/2014/main" id="{C22E34DA-E2FC-3C37-948D-A32F183B9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43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4762" y="4010534"/>
            <a:ext cx="3109787" cy="1984503"/>
          </a:xfrm>
          <a:prstGeom prst="rect">
            <a:avLst/>
          </a:prstGeom>
          <a:noFill/>
          <a:ln>
            <a:noFill/>
          </a:ln>
          <a:effectLst>
            <a:innerShdw blurRad="1270000" dist="50800">
              <a:schemeClr val="bg2"/>
            </a:innerShdw>
          </a:effectLst>
        </p:spPr>
      </p:pic>
    </p:spTree>
    <p:extLst>
      <p:ext uri="{BB962C8B-B14F-4D97-AF65-F5344CB8AC3E}">
        <p14:creationId xmlns:p14="http://schemas.microsoft.com/office/powerpoint/2010/main" val="394387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276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PARCHEGGIO 2.0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12D207-5A8A-1CF3-3EF5-134779A9D629}"/>
              </a:ext>
            </a:extLst>
          </p:cNvPr>
          <p:cNvSpPr txBox="1"/>
          <p:nvPr/>
        </p:nvSpPr>
        <p:spPr>
          <a:xfrm>
            <a:off x="234619" y="1087010"/>
            <a:ext cx="1061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seguito a queste strategie adottate per aumentare i ricavi si assiste ad un miglioramento dei principali indicatori: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802B3B-A3EF-E768-452C-95E8EA92ADA9}"/>
              </a:ext>
            </a:extLst>
          </p:cNvPr>
          <p:cNvSpPr txBox="1"/>
          <p:nvPr/>
        </p:nvSpPr>
        <p:spPr>
          <a:xfrm>
            <a:off x="1477644" y="1566422"/>
            <a:ext cx="10795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Il </a:t>
            </a:r>
            <a:r>
              <a:rPr lang="it-IT" b="1" dirty="0"/>
              <a:t>VAN</a:t>
            </a:r>
            <a:r>
              <a:rPr lang="it-IT" dirty="0"/>
              <a:t> grazie all’aumento dei cash flow risulta leggermente più elevato passando da € 8.872.192</a:t>
            </a:r>
          </a:p>
          <a:p>
            <a:r>
              <a:rPr lang="it-IT" dirty="0"/>
              <a:t>                                                                                                                                                                                     a </a:t>
            </a:r>
            <a:r>
              <a:rPr lang="it-IT" b="1" dirty="0"/>
              <a:t>€ 9.108.541;</a:t>
            </a:r>
            <a:endParaRPr lang="it-IT" dirty="0"/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II </a:t>
            </a:r>
            <a:r>
              <a:rPr lang="it-IT" b="1" dirty="0"/>
              <a:t>TIR </a:t>
            </a:r>
            <a:r>
              <a:rPr lang="it-IT" dirty="0"/>
              <a:t>aumenta passando da 9,14% a </a:t>
            </a:r>
            <a:r>
              <a:rPr lang="it-IT" b="1" dirty="0"/>
              <a:t>9,47%;</a:t>
            </a:r>
          </a:p>
          <a:p>
            <a:endParaRPr lang="it-IT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Gli </a:t>
            </a:r>
            <a:r>
              <a:rPr lang="it-IT" b="1" dirty="0"/>
              <a:t>indici di bancabilità </a:t>
            </a:r>
            <a:r>
              <a:rPr lang="it-IT" dirty="0"/>
              <a:t>risultano ottimali e </a:t>
            </a:r>
            <a:r>
              <a:rPr lang="it-IT" b="1" dirty="0"/>
              <a:t>superiori alla soglia di 1,3.</a:t>
            </a:r>
          </a:p>
          <a:p>
            <a:endParaRPr lang="it-IT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5E35585F-F05B-8283-B5B5-8261E33D5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70240"/>
              </p:ext>
            </p:extLst>
          </p:nvPr>
        </p:nvGraphicFramePr>
        <p:xfrm>
          <a:off x="708926" y="33642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63CA1417-8E23-F213-F94D-DB73526CA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296861"/>
              </p:ext>
            </p:extLst>
          </p:nvPr>
        </p:nvGraphicFramePr>
        <p:xfrm>
          <a:off x="6875461" y="33642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7092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276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PARCHEGGIO 2.0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D3D90A-BC64-A8C7-88A9-60A57D00B1D2}"/>
              </a:ext>
            </a:extLst>
          </p:cNvPr>
          <p:cNvSpPr txBox="1"/>
          <p:nvPr/>
        </p:nvSpPr>
        <p:spPr>
          <a:xfrm>
            <a:off x="4472270" y="61523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LIMITI &amp; SVILUPPI</a:t>
            </a:r>
          </a:p>
        </p:txBody>
      </p:sp>
      <p:pic>
        <p:nvPicPr>
          <p:cNvPr id="9" name="Elemento grafico 8" descr="Batteria in carica con riempimento a tinta unita">
            <a:extLst>
              <a:ext uri="{FF2B5EF4-FFF2-40B4-BE49-F238E27FC236}">
                <a16:creationId xmlns:a16="http://schemas.microsoft.com/office/drawing/2014/main" id="{CF2E1D30-EE6B-EEB4-52DE-ABBDB945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372" y="3491717"/>
            <a:ext cx="914400" cy="914400"/>
          </a:xfrm>
          <a:prstGeom prst="rect">
            <a:avLst/>
          </a:prstGeom>
        </p:spPr>
      </p:pic>
      <p:pic>
        <p:nvPicPr>
          <p:cNvPr id="11" name="Elemento grafico 10" descr="Pubblicità con riempimento a tinta unita">
            <a:extLst>
              <a:ext uri="{FF2B5EF4-FFF2-40B4-BE49-F238E27FC236}">
                <a16:creationId xmlns:a16="http://schemas.microsoft.com/office/drawing/2014/main" id="{F561711A-DA7B-1137-59AA-D87F677C9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372" y="1893048"/>
            <a:ext cx="914400" cy="914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D7A0F-7FF7-5EF9-3129-196C57F8A96F}"/>
              </a:ext>
            </a:extLst>
          </p:cNvPr>
          <p:cNvSpPr txBox="1"/>
          <p:nvPr/>
        </p:nvSpPr>
        <p:spPr>
          <a:xfrm>
            <a:off x="2160955" y="1893048"/>
            <a:ext cx="8590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b="1" dirty="0"/>
              <a:t>L’aumento della tariffa orario e la pubblicità </a:t>
            </a:r>
            <a:r>
              <a:rPr lang="it-IT" dirty="0"/>
              <a:t>sono possibili espedienti, per ovviare all’ipotetico scenario in cui le soste obbiettivo nel 2033 si riducano;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Un ulteriore aspetto che può essere tenuto in considerazione in un progetto di questo tipo potrebbe essere quello di includere la destinazione di una decina di posti auto per l’installazione di </a:t>
            </a:r>
            <a:r>
              <a:rPr lang="it-IT" b="1" dirty="0"/>
              <a:t>colonnine per la ricarica di veicoli elettrici</a:t>
            </a:r>
            <a:r>
              <a:rPr lang="it-IT" dirty="0"/>
              <a:t>, offrendo così un servizio aggiuntivo ai clienti e rispondendo alla crescente domanda di infrastrutture per veicoli elettrici.</a:t>
            </a:r>
          </a:p>
        </p:txBody>
      </p:sp>
    </p:spTree>
    <p:extLst>
      <p:ext uri="{BB962C8B-B14F-4D97-AF65-F5344CB8AC3E}">
        <p14:creationId xmlns:p14="http://schemas.microsoft.com/office/powerpoint/2010/main" val="386355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testo, muro, interno, spazzolino da denti&#10;&#10;Descrizione generata automaticamente">
            <a:extLst>
              <a:ext uri="{FF2B5EF4-FFF2-40B4-BE49-F238E27FC236}">
                <a16:creationId xmlns:a16="http://schemas.microsoft.com/office/drawing/2014/main" id="{2D2972A8-947D-9467-2EAC-D8175D56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2558" y="990322"/>
            <a:ext cx="2582930" cy="229440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147E3F5-7854-143A-2EC7-341EDEAF7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50000"/>
          <a:stretch/>
        </p:blipFill>
        <p:spPr>
          <a:xfrm>
            <a:off x="9491227" y="846066"/>
            <a:ext cx="2700774" cy="2180807"/>
          </a:xfrm>
          <a:prstGeom prst="rect">
            <a:avLst/>
          </a:prstGeom>
        </p:spPr>
      </p:pic>
      <p:pic>
        <p:nvPicPr>
          <p:cNvPr id="15" name="Immagine 14" descr="Immagine che contiene testo, libro, muro, interno&#10;&#10;Descrizione generata automaticamente">
            <a:extLst>
              <a:ext uri="{FF2B5EF4-FFF2-40B4-BE49-F238E27FC236}">
                <a16:creationId xmlns:a16="http://schemas.microsoft.com/office/drawing/2014/main" id="{C4616B10-7E93-5316-B0BA-FE27A06AD2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41961" y="1074143"/>
            <a:ext cx="2582935" cy="2126782"/>
          </a:xfrm>
          <a:prstGeom prst="rect">
            <a:avLst/>
          </a:prstGeom>
        </p:spPr>
      </p:pic>
      <p:pic>
        <p:nvPicPr>
          <p:cNvPr id="11" name="Immagine 10" descr="Immagine che contiene testo, interno, muro, cucina&#10;&#10;Descrizione generata automaticamente">
            <a:extLst>
              <a:ext uri="{FF2B5EF4-FFF2-40B4-BE49-F238E27FC236}">
                <a16:creationId xmlns:a16="http://schemas.microsoft.com/office/drawing/2014/main" id="{1EE9920D-F8BA-58DC-5537-94A17B35C6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1063" y="3728562"/>
            <a:ext cx="2827314" cy="2228177"/>
          </a:xfrm>
          <a:prstGeom prst="rect">
            <a:avLst/>
          </a:prstGeom>
        </p:spPr>
      </p:pic>
      <p:pic>
        <p:nvPicPr>
          <p:cNvPr id="9" name="Immagine 8" descr="Immagine che contiene specchio, veicolo, automobile, interno&#10;&#10;Descrizione generata automaticamente">
            <a:extLst>
              <a:ext uri="{FF2B5EF4-FFF2-40B4-BE49-F238E27FC236}">
                <a16:creationId xmlns:a16="http://schemas.microsoft.com/office/drawing/2014/main" id="{0EA6CB88-EAAE-2C56-1F28-5612590449D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4252" y="3283849"/>
            <a:ext cx="3214722" cy="270077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932C2EB-AB61-CE88-DDF2-0B11562E2BE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FE91D67-1EAA-EA9E-CB46-0B1B7EF00302}"/>
              </a:ext>
            </a:extLst>
          </p:cNvPr>
          <p:cNvSpPr txBox="1"/>
          <p:nvPr/>
        </p:nvSpPr>
        <p:spPr>
          <a:xfrm>
            <a:off x="234619" y="201514"/>
            <a:ext cx="276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PARCHEGGIO 2.0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E13CC5CE-0EDB-A387-8971-847819990D9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D3D90A-BC64-A8C7-88A9-60A57D00B1D2}"/>
              </a:ext>
            </a:extLst>
          </p:cNvPr>
          <p:cNvSpPr txBox="1"/>
          <p:nvPr/>
        </p:nvSpPr>
        <p:spPr>
          <a:xfrm>
            <a:off x="640155" y="1943394"/>
            <a:ext cx="4475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Grazie per</a:t>
            </a:r>
          </a:p>
          <a:p>
            <a:r>
              <a:rPr lang="it-IT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l’attenzione</a:t>
            </a:r>
            <a:r>
              <a:rPr lang="it-IT" sz="48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</a:p>
        </p:txBody>
      </p:sp>
      <p:pic>
        <p:nvPicPr>
          <p:cNvPr id="19" name="Immagine 18" descr="Immagine che contiene automobile, testo, veicolo, specchio&#10;&#10;Descrizione generata automaticamente">
            <a:extLst>
              <a:ext uri="{FF2B5EF4-FFF2-40B4-BE49-F238E27FC236}">
                <a16:creationId xmlns:a16="http://schemas.microsoft.com/office/drawing/2014/main" id="{BCF8646A-887B-32EA-220B-CAEC4450E48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62981" y="3720020"/>
            <a:ext cx="2827327" cy="22452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D28A43-D19D-7A97-213D-2C370DBE1CF5}"/>
              </a:ext>
            </a:extLst>
          </p:cNvPr>
          <p:cNvSpPr txBox="1"/>
          <p:nvPr/>
        </p:nvSpPr>
        <p:spPr>
          <a:xfrm>
            <a:off x="149801" y="4371221"/>
            <a:ext cx="2845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Progetto presentato da</a:t>
            </a:r>
            <a:r>
              <a:rPr lang="it-IT" sz="2000" i="1" dirty="0"/>
              <a:t>:</a:t>
            </a:r>
          </a:p>
          <a:p>
            <a:r>
              <a:rPr lang="it-IT" i="1" dirty="0"/>
              <a:t>Francesco Schimmenti</a:t>
            </a:r>
          </a:p>
          <a:p>
            <a:r>
              <a:rPr lang="it-IT" i="1" dirty="0"/>
              <a:t>Marco Lippelli</a:t>
            </a:r>
          </a:p>
          <a:p>
            <a:r>
              <a:rPr lang="it-IT" i="1" dirty="0"/>
              <a:t>Giuseppe Zarbo</a:t>
            </a:r>
          </a:p>
          <a:p>
            <a:r>
              <a:rPr lang="it-IT" i="1" dirty="0"/>
              <a:t>Andrea Paranzino</a:t>
            </a:r>
          </a:p>
          <a:p>
            <a:r>
              <a:rPr lang="it-IT" i="1" dirty="0"/>
              <a:t>Andrea Lucchesi</a:t>
            </a:r>
          </a:p>
        </p:txBody>
      </p:sp>
    </p:spTree>
    <p:extLst>
      <p:ext uri="{BB962C8B-B14F-4D97-AF65-F5344CB8AC3E}">
        <p14:creationId xmlns:p14="http://schemas.microsoft.com/office/powerpoint/2010/main" val="275013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1D9DA798-4B7D-0FC1-F838-D9EE94612608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491" y="3420031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o 9" descr="Questa è un icona di un trofeo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igura a mano libera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igura a mano libera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174623" y="3664419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5118522" y="4614145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Finire i lavori di costruzione ed aprire al pubblico l’esercizio</a:t>
            </a:r>
            <a:endParaRPr lang="it-IT" sz="1400" dirty="0">
              <a:solidFill>
                <a:srgbClr val="3035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5597662" y="4370153"/>
            <a:ext cx="11674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LAVORI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6207" y="3131843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asella di testo 71"/>
          <p:cNvSpPr txBox="1"/>
          <p:nvPr/>
        </p:nvSpPr>
        <p:spPr>
          <a:xfrm>
            <a:off x="5982634" y="2809210"/>
            <a:ext cx="3975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2027</a:t>
            </a:r>
          </a:p>
        </p:txBody>
      </p:sp>
      <p:grpSp>
        <p:nvGrpSpPr>
          <p:cNvPr id="81" name="Gruppo 80" descr="Questa è un icona di un calendario. "/>
          <p:cNvGrpSpPr/>
          <p:nvPr/>
        </p:nvGrpSpPr>
        <p:grpSpPr>
          <a:xfrm>
            <a:off x="6063558" y="3323057"/>
            <a:ext cx="261254" cy="261255"/>
            <a:chOff x="8208963" y="3762375"/>
            <a:chExt cx="306387" cy="306388"/>
          </a:xfrm>
        </p:grpSpPr>
        <p:sp>
          <p:nvSpPr>
            <p:cNvPr id="82" name="Figura a mano libera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igura a mano libera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igura a mano libera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igura a mano libera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Casella di testo 31"/>
          <p:cNvSpPr txBox="1"/>
          <p:nvPr/>
        </p:nvSpPr>
        <p:spPr>
          <a:xfrm>
            <a:off x="6962514" y="192505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Completamento dei primi due lotti di realizzazione di uffici.</a:t>
            </a:r>
            <a:endParaRPr lang="it-IT" sz="1400" dirty="0">
              <a:solidFill>
                <a:srgbClr val="3035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48268" y="235594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9843" y="3131843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sella di testo 32"/>
          <p:cNvSpPr txBox="1"/>
          <p:nvPr/>
        </p:nvSpPr>
        <p:spPr>
          <a:xfrm>
            <a:off x="1008428" y="3918832"/>
            <a:ext cx="6957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Q1-2024</a:t>
            </a:r>
          </a:p>
        </p:txBody>
      </p:sp>
      <p:sp>
        <p:nvSpPr>
          <p:cNvPr id="51" name="Casella di testo 50"/>
          <p:cNvSpPr txBox="1"/>
          <p:nvPr/>
        </p:nvSpPr>
        <p:spPr>
          <a:xfrm>
            <a:off x="814806" y="1580593"/>
            <a:ext cx="11910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ISTITUZIONE</a:t>
            </a:r>
          </a:p>
        </p:txBody>
      </p:sp>
      <p:grpSp>
        <p:nvGrpSpPr>
          <p:cNvPr id="88" name="Gruppo 87" descr="Questa è un icona di un orologio."/>
          <p:cNvGrpSpPr/>
          <p:nvPr/>
        </p:nvGrpSpPr>
        <p:grpSpPr>
          <a:xfrm>
            <a:off x="1210222" y="3281365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igura a mano libera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igura a mano libera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976984" y="3709030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1925397" y="4834546"/>
            <a:ext cx="215132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Bandire la gara per la costruzione e gestione dei parcheggi nel 2024, aggiudicarla all’inizio del 2025</a:t>
            </a:r>
            <a:endParaRPr lang="it-IT" sz="1400" dirty="0">
              <a:solidFill>
                <a:srgbClr val="3035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61784" y="3113801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asella di testo 57"/>
          <p:cNvSpPr txBox="1"/>
          <p:nvPr/>
        </p:nvSpPr>
        <p:spPr>
          <a:xfrm>
            <a:off x="2587230" y="4555408"/>
            <a:ext cx="8276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APPALTO</a:t>
            </a:r>
          </a:p>
        </p:txBody>
      </p:sp>
      <p:sp>
        <p:nvSpPr>
          <p:cNvPr id="64" name="Casella di testo 63"/>
          <p:cNvSpPr txBox="1"/>
          <p:nvPr/>
        </p:nvSpPr>
        <p:spPr>
          <a:xfrm>
            <a:off x="2681596" y="2809210"/>
            <a:ext cx="6957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Q3-2024</a:t>
            </a:r>
          </a:p>
        </p:txBody>
      </p:sp>
      <p:grpSp>
        <p:nvGrpSpPr>
          <p:cNvPr id="93" name="Gruppo 92" descr="Questa è un'icona di tre persone e di un orologio."/>
          <p:cNvGrpSpPr/>
          <p:nvPr/>
        </p:nvGrpSpPr>
        <p:grpSpPr>
          <a:xfrm>
            <a:off x="2790679" y="3186846"/>
            <a:ext cx="358718" cy="358717"/>
            <a:chOff x="3613150" y="3706813"/>
            <a:chExt cx="420688" cy="420687"/>
          </a:xfrm>
        </p:grpSpPr>
        <p:sp>
          <p:nvSpPr>
            <p:cNvPr id="94" name="Figura a mano libera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igura a mano libera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igura a mano libera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646604" y="2468312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 di testo 62"/>
          <p:cNvSpPr txBox="1"/>
          <p:nvPr/>
        </p:nvSpPr>
        <p:spPr>
          <a:xfrm>
            <a:off x="4446731" y="3863713"/>
            <a:ext cx="3975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3531686" y="2033309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Iniziare I lavori di demolizione e costruzione</a:t>
            </a:r>
            <a:endParaRPr lang="it-IT" sz="1400" dirty="0">
              <a:solidFill>
                <a:srgbClr val="3035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3975997" y="1763124"/>
            <a:ext cx="13390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INIZIO LAVORI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45909" y="165381"/>
            <a:ext cx="75001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SEQUENZA TEMPORALE PROGETTO: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160DB1-9692-6026-3A88-A04D97BBD9E3}"/>
              </a:ext>
            </a:extLst>
          </p:cNvPr>
          <p:cNvSpPr txBox="1"/>
          <p:nvPr/>
        </p:nvSpPr>
        <p:spPr>
          <a:xfrm>
            <a:off x="8800478" y="4965158"/>
            <a:ext cx="30105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2033 è previsto il completamento definitivo di tutto </a:t>
            </a:r>
            <a:r>
              <a:rPr lang="it-IT" alt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l’intervento</a:t>
            </a:r>
            <a:r>
              <a:rPr lang="it-IT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urbanistico direzionale-residenziale–commerciale</a:t>
            </a:r>
            <a:r>
              <a:rPr lang="it-IT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FAA08DF-2B2D-2D89-9107-48C0BBAF4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702355" y="4232730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 di testo 32">
            <a:extLst>
              <a:ext uri="{FF2B5EF4-FFF2-40B4-BE49-F238E27FC236}">
                <a16:creationId xmlns:a16="http://schemas.microsoft.com/office/drawing/2014/main" id="{87403F93-599E-94BE-C319-9B51806864A4}"/>
              </a:ext>
            </a:extLst>
          </p:cNvPr>
          <p:cNvSpPr txBox="1"/>
          <p:nvPr/>
        </p:nvSpPr>
        <p:spPr>
          <a:xfrm>
            <a:off x="10107838" y="4391310"/>
            <a:ext cx="10390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2800" b="1" dirty="0">
                <a:solidFill>
                  <a:srgbClr val="303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2033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576FF6E-F85E-332A-2DCB-A01A50760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5870" y="3125044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magine 11" descr="Questa è un'icona di un essere umano. ">
            <a:extLst>
              <a:ext uri="{FF2B5EF4-FFF2-40B4-BE49-F238E27FC236}">
                <a16:creationId xmlns:a16="http://schemas.microsoft.com/office/drawing/2014/main" id="{9BE1F84B-1575-48FE-0D18-5E0B3F4A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1" y="3276941"/>
            <a:ext cx="278755" cy="31725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60EED2E5-D401-B0F9-52E2-47793078C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88177" y="3159445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9D0E6F1-6D60-A700-ED76-87F8E440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03377" y="2419310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 di testo 50">
            <a:extLst>
              <a:ext uri="{FF2B5EF4-FFF2-40B4-BE49-F238E27FC236}">
                <a16:creationId xmlns:a16="http://schemas.microsoft.com/office/drawing/2014/main" id="{E7C93D75-4FD2-8224-79D6-C756A0388A34}"/>
              </a:ext>
            </a:extLst>
          </p:cNvPr>
          <p:cNvSpPr txBox="1"/>
          <p:nvPr/>
        </p:nvSpPr>
        <p:spPr>
          <a:xfrm>
            <a:off x="7253084" y="1659418"/>
            <a:ext cx="15219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AVVIO ATTIVITA’</a:t>
            </a:r>
          </a:p>
        </p:txBody>
      </p:sp>
      <p:sp>
        <p:nvSpPr>
          <p:cNvPr id="16" name="Casella di testo 31">
            <a:extLst>
              <a:ext uri="{FF2B5EF4-FFF2-40B4-BE49-F238E27FC236}">
                <a16:creationId xmlns:a16="http://schemas.microsoft.com/office/drawing/2014/main" id="{5D7839DE-05B0-F240-481D-601EA20514EC}"/>
              </a:ext>
            </a:extLst>
          </p:cNvPr>
          <p:cNvSpPr txBox="1"/>
          <p:nvPr/>
        </p:nvSpPr>
        <p:spPr>
          <a:xfrm>
            <a:off x="281277" y="1796583"/>
            <a:ext cx="23929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Inizio del processo di riqualificazione urbana del sito</a:t>
            </a:r>
            <a:endParaRPr lang="it-IT" sz="1400" dirty="0">
              <a:solidFill>
                <a:srgbClr val="3035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 di testo 32">
            <a:extLst>
              <a:ext uri="{FF2B5EF4-FFF2-40B4-BE49-F238E27FC236}">
                <a16:creationId xmlns:a16="http://schemas.microsoft.com/office/drawing/2014/main" id="{316909D9-BF02-C6EE-D0FA-BDFF7D96CE54}"/>
              </a:ext>
            </a:extLst>
          </p:cNvPr>
          <p:cNvSpPr txBox="1"/>
          <p:nvPr/>
        </p:nvSpPr>
        <p:spPr>
          <a:xfrm>
            <a:off x="7849939" y="3870326"/>
            <a:ext cx="3975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2028</a:t>
            </a:r>
          </a:p>
        </p:txBody>
      </p:sp>
      <p:sp>
        <p:nvSpPr>
          <p:cNvPr id="21" name="Line 1028">
            <a:extLst>
              <a:ext uri="{FF2B5EF4-FFF2-40B4-BE49-F238E27FC236}">
                <a16:creationId xmlns:a16="http://schemas.microsoft.com/office/drawing/2014/main" id="{603F749D-9F0A-DFAB-164D-51742CBD1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172200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egnaposto piè di pagina 2">
            <a:extLst>
              <a:ext uri="{FF2B5EF4-FFF2-40B4-BE49-F238E27FC236}">
                <a16:creationId xmlns:a16="http://schemas.microsoft.com/office/drawing/2014/main" id="{1B58E7D2-00DD-E9FB-AB17-52EE07CF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>
                <a:latin typeface="Arial" panose="020B0604020202020204" pitchFamily="34" charset="0"/>
                <a:cs typeface="Arial" panose="020B0604020202020204" pitchFamily="34" charset="0"/>
              </a:rPr>
              <a:t>Project Finance: Caso Studio</a:t>
            </a:r>
          </a:p>
        </p:txBody>
      </p:sp>
      <p:sp>
        <p:nvSpPr>
          <p:cNvPr id="23" name="Segnaposto numero diapositiva 3">
            <a:extLst>
              <a:ext uri="{FF2B5EF4-FFF2-40B4-BE49-F238E27FC236}">
                <a16:creationId xmlns:a16="http://schemas.microsoft.com/office/drawing/2014/main" id="{19882FD3-549F-03D1-921E-FAF7E9B2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it-IT" alt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igura a mano libera 5">
            <a:extLst>
              <a:ext uri="{FF2B5EF4-FFF2-40B4-BE49-F238E27FC236}">
                <a16:creationId xmlns:a16="http://schemas.microsoft.com/office/drawing/2014/main" id="{285EE25A-C8E4-D646-A6AE-613EDFCB7DB5}"/>
              </a:ext>
            </a:extLst>
          </p:cNvPr>
          <p:cNvSpPr>
            <a:spLocks noEditPoints="1"/>
          </p:cNvSpPr>
          <p:nvPr/>
        </p:nvSpPr>
        <p:spPr bwMode="auto">
          <a:xfrm>
            <a:off x="7777096" y="2744892"/>
            <a:ext cx="261081" cy="124128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5" name="Figura a mano libera 5">
            <a:extLst>
              <a:ext uri="{FF2B5EF4-FFF2-40B4-BE49-F238E27FC236}">
                <a16:creationId xmlns:a16="http://schemas.microsoft.com/office/drawing/2014/main" id="{22BAAFCD-11EC-C302-D3C5-499CCEC22D32}"/>
              </a:ext>
            </a:extLst>
          </p:cNvPr>
          <p:cNvSpPr>
            <a:spLocks noEditPoints="1"/>
          </p:cNvSpPr>
          <p:nvPr/>
        </p:nvSpPr>
        <p:spPr bwMode="auto">
          <a:xfrm>
            <a:off x="7829354" y="3378749"/>
            <a:ext cx="369417" cy="175634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CCB115AA-C193-3F87-D010-75BC77D0CCA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CF4847D-4189-18DA-B029-2E2E63836023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it-IT" altLang="it-IT" sz="1200" dirty="0"/>
          </a:p>
        </p:txBody>
      </p:sp>
      <p:sp>
        <p:nvSpPr>
          <p:cNvPr id="18436" name="Rectangle 1027">
            <a:extLst>
              <a:ext uri="{FF2B5EF4-FFF2-40B4-BE49-F238E27FC236}">
                <a16:creationId xmlns:a16="http://schemas.microsoft.com/office/drawing/2014/main" id="{9ADA80F2-E724-BDC1-474F-6EF83B36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913" y="219829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ATTESO 2033:</a:t>
            </a:r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4748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18438" name="Rectangle 1029">
            <a:extLst>
              <a:ext uri="{FF2B5EF4-FFF2-40B4-BE49-F238E27FC236}">
                <a16:creationId xmlns:a16="http://schemas.microsoft.com/office/drawing/2014/main" id="{471949B5-BA4F-842C-C9B5-AB97D6C4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702" y="947668"/>
            <a:ext cx="943816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0500" indent="-1905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6200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811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75000"/>
              </a:spcBef>
            </a:pPr>
            <a:r>
              <a:rPr lang="it-IT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2033 è previsto il completamento definitivo di tutto l’intervento urbanistico direzionale – residenziale – commerciale.</a:t>
            </a:r>
          </a:p>
        </p:txBody>
      </p:sp>
      <p:graphicFrame>
        <p:nvGraphicFramePr>
          <p:cNvPr id="18440" name="Oggetto 4">
            <a:extLst>
              <a:ext uri="{FF2B5EF4-FFF2-40B4-BE49-F238E27FC236}">
                <a16:creationId xmlns:a16="http://schemas.microsoft.com/office/drawing/2014/main" id="{F5073622-ECB2-FCE4-7AE6-A8533E253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757158"/>
              </p:ext>
            </p:extLst>
          </p:nvPr>
        </p:nvGraphicFramePr>
        <p:xfrm>
          <a:off x="3055893" y="1643457"/>
          <a:ext cx="6080209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91086" imgH="847635" progId="Excel.Sheet.8">
                  <p:embed/>
                </p:oleObj>
              </mc:Choice>
              <mc:Fallback>
                <p:oleObj name="Worksheet" r:id="rId2" imgW="4591086" imgH="847635" progId="Excel.Sheet.8">
                  <p:embed/>
                  <p:pic>
                    <p:nvPicPr>
                      <p:cNvPr id="18440" name="Oggetto 4">
                        <a:extLst>
                          <a:ext uri="{FF2B5EF4-FFF2-40B4-BE49-F238E27FC236}">
                            <a16:creationId xmlns:a16="http://schemas.microsoft.com/office/drawing/2014/main" id="{F5073622-ECB2-FCE4-7AE6-A8533E253E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893" y="1643457"/>
                        <a:ext cx="6080209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1" name="Immagine 5">
            <a:extLst>
              <a:ext uri="{FF2B5EF4-FFF2-40B4-BE49-F238E27FC236}">
                <a16:creationId xmlns:a16="http://schemas.microsoft.com/office/drawing/2014/main" id="{38A03E31-4B37-360E-42FC-43B576493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00" y="1576367"/>
            <a:ext cx="1230312" cy="11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42" name="Oggetto 6">
            <a:extLst>
              <a:ext uri="{FF2B5EF4-FFF2-40B4-BE49-F238E27FC236}">
                <a16:creationId xmlns:a16="http://schemas.microsoft.com/office/drawing/2014/main" id="{B92AE0A7-2C18-6420-8056-A467E1536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786980"/>
              </p:ext>
            </p:extLst>
          </p:nvPr>
        </p:nvGraphicFramePr>
        <p:xfrm>
          <a:off x="3646882" y="2940417"/>
          <a:ext cx="4898232" cy="3135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838745" imgH="2457411" progId="Excel.Sheet.8">
                  <p:embed/>
                </p:oleObj>
              </mc:Choice>
              <mc:Fallback>
                <p:oleObj name="Worksheet" r:id="rId5" imgW="3838745" imgH="2457411" progId="Excel.Sheet.8">
                  <p:embed/>
                  <p:pic>
                    <p:nvPicPr>
                      <p:cNvPr id="18442" name="Oggetto 6">
                        <a:extLst>
                          <a:ext uri="{FF2B5EF4-FFF2-40B4-BE49-F238E27FC236}">
                            <a16:creationId xmlns:a16="http://schemas.microsoft.com/office/drawing/2014/main" id="{B92AE0A7-2C18-6420-8056-A467E1536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882" y="2940417"/>
                        <a:ext cx="4898232" cy="313584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2.png">
            <a:extLst>
              <a:ext uri="{FF2B5EF4-FFF2-40B4-BE49-F238E27FC236}">
                <a16:creationId xmlns:a16="http://schemas.microsoft.com/office/drawing/2014/main" id="{604214F9-7407-C5B9-1478-474D72852E0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Immagine 5">
            <a:extLst>
              <a:ext uri="{FF2B5EF4-FFF2-40B4-BE49-F238E27FC236}">
                <a16:creationId xmlns:a16="http://schemas.microsoft.com/office/drawing/2014/main" id="{79C1A4F9-4306-25FB-E746-5F177DCA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4988693"/>
            <a:ext cx="1389927" cy="11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2CC8D5D-A5EE-ACB7-15DA-DE55603AB7FB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it-IT" altLang="it-IT" sz="1200" dirty="0"/>
          </a:p>
        </p:txBody>
      </p:sp>
      <p:sp>
        <p:nvSpPr>
          <p:cNvPr id="18436" name="Rectangle 1027">
            <a:extLst>
              <a:ext uri="{FF2B5EF4-FFF2-40B4-BE49-F238E27FC236}">
                <a16:creationId xmlns:a16="http://schemas.microsoft.com/office/drawing/2014/main" id="{9ADA80F2-E724-BDC1-474F-6EF83B36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724" y="205580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PESSIMISTICO 2033:</a:t>
            </a:r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18438" name="Rectangle 1029">
            <a:extLst>
              <a:ext uri="{FF2B5EF4-FFF2-40B4-BE49-F238E27FC236}">
                <a16:creationId xmlns:a16="http://schemas.microsoft.com/office/drawing/2014/main" id="{471949B5-BA4F-842C-C9B5-AB97D6C4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748" y="911619"/>
            <a:ext cx="9086038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0500" indent="-1905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6200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811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75000"/>
              </a:spcBef>
            </a:pPr>
            <a:r>
              <a:rPr lang="it-IT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cambiano gli input gestionali nello scenario pessimistico in cui nel 2033 avremo 288000 soste/annue.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2B62CA-5E7D-8135-719F-85D2E742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0" y="1586210"/>
            <a:ext cx="6080209" cy="11757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4B04E6A-0743-F68F-DE79-CED66EE2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842" y="2903673"/>
            <a:ext cx="5039915" cy="3194041"/>
          </a:xfrm>
          <a:prstGeom prst="rect">
            <a:avLst/>
          </a:prstGeom>
        </p:spPr>
      </p:pic>
      <p:pic>
        <p:nvPicPr>
          <p:cNvPr id="3" name="image2.png">
            <a:extLst>
              <a:ext uri="{FF2B5EF4-FFF2-40B4-BE49-F238E27FC236}">
                <a16:creationId xmlns:a16="http://schemas.microsoft.com/office/drawing/2014/main" id="{F904F63C-C9F3-E71D-D4CC-59CEA6522D3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Immagine 5">
            <a:extLst>
              <a:ext uri="{FF2B5EF4-FFF2-40B4-BE49-F238E27FC236}">
                <a16:creationId xmlns:a16="http://schemas.microsoft.com/office/drawing/2014/main" id="{76D55CF4-397F-C051-78C4-3E102459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4988693"/>
            <a:ext cx="1389927" cy="11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BBA2F8-F9AD-B9DC-BF0E-C92803DC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00" y="1576367"/>
            <a:ext cx="1230312" cy="11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86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6BF8CB-5104-5F2A-5F7A-2F638B3D5346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grpSp>
        <p:nvGrpSpPr>
          <p:cNvPr id="2" name="Google Shape;8829;p125">
            <a:extLst>
              <a:ext uri="{FF2B5EF4-FFF2-40B4-BE49-F238E27FC236}">
                <a16:creationId xmlns:a16="http://schemas.microsoft.com/office/drawing/2014/main" id="{31D0867F-51A5-E45F-D851-E24588F6BDAB}"/>
              </a:ext>
            </a:extLst>
          </p:cNvPr>
          <p:cNvGrpSpPr/>
          <p:nvPr/>
        </p:nvGrpSpPr>
        <p:grpSpPr>
          <a:xfrm>
            <a:off x="779802" y="601664"/>
            <a:ext cx="10632395" cy="4270583"/>
            <a:chOff x="612704" y="2538872"/>
            <a:chExt cx="1792532" cy="769782"/>
          </a:xfrm>
        </p:grpSpPr>
        <p:cxnSp>
          <p:nvCxnSpPr>
            <p:cNvPr id="3" name="Google Shape;8830;p125">
              <a:extLst>
                <a:ext uri="{FF2B5EF4-FFF2-40B4-BE49-F238E27FC236}">
                  <a16:creationId xmlns:a16="http://schemas.microsoft.com/office/drawing/2014/main" id="{1FDACA28-1587-7352-EDE5-D57C440470B1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 rot="16200000" flipH="1">
              <a:off x="1639696" y="2580277"/>
              <a:ext cx="198132" cy="485277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" name="Google Shape;8833;p125">
              <a:extLst>
                <a:ext uri="{FF2B5EF4-FFF2-40B4-BE49-F238E27FC236}">
                  <a16:creationId xmlns:a16="http://schemas.microsoft.com/office/drawing/2014/main" id="{7B0ED5A3-7266-839B-4E86-C9EF7FBE381C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rot="5400000" flipH="1" flipV="1">
              <a:off x="1167409" y="2593268"/>
              <a:ext cx="198132" cy="459297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" name="Google Shape;8835;p125">
              <a:extLst>
                <a:ext uri="{FF2B5EF4-FFF2-40B4-BE49-F238E27FC236}">
                  <a16:creationId xmlns:a16="http://schemas.microsoft.com/office/drawing/2014/main" id="{56232472-3B3E-367E-CE61-4AC1A3689A15}"/>
                </a:ext>
              </a:extLst>
            </p:cNvPr>
            <p:cNvCxnSpPr>
              <a:cxnSpLocks/>
              <a:stCxn id="16" idx="2"/>
              <a:endCxn id="12" idx="0"/>
            </p:cNvCxnSpPr>
            <p:nvPr/>
          </p:nvCxnSpPr>
          <p:spPr>
            <a:xfrm rot="16200000" flipH="1">
              <a:off x="1100267" y="2983642"/>
              <a:ext cx="136472" cy="263352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" name="Google Shape;8837;p125">
              <a:extLst>
                <a:ext uri="{FF2B5EF4-FFF2-40B4-BE49-F238E27FC236}">
                  <a16:creationId xmlns:a16="http://schemas.microsoft.com/office/drawing/2014/main" id="{BB0D1CC9-5A02-5403-6CBE-157C4A3B4E80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rot="5400000" flipH="1" flipV="1">
              <a:off x="838221" y="2981916"/>
              <a:ext cx="133440" cy="263773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" name="Google Shape;8839;p125">
              <a:extLst>
                <a:ext uri="{FF2B5EF4-FFF2-40B4-BE49-F238E27FC236}">
                  <a16:creationId xmlns:a16="http://schemas.microsoft.com/office/drawing/2014/main" id="{BCEB8E9C-D7FD-932A-1E39-10CCF3FB8C0B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rot="16200000" flipH="1">
              <a:off x="2046150" y="2982333"/>
              <a:ext cx="133854" cy="263352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Google Shape;8841;p125">
              <a:extLst>
                <a:ext uri="{FF2B5EF4-FFF2-40B4-BE49-F238E27FC236}">
                  <a16:creationId xmlns:a16="http://schemas.microsoft.com/office/drawing/2014/main" id="{248EEBC0-F95A-5A11-6E09-61F5BE812041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rot="5400000" flipH="1" flipV="1">
              <a:off x="1782798" y="2982333"/>
              <a:ext cx="133854" cy="263353"/>
            </a:xfrm>
            <a:prstGeom prst="bentConnector3">
              <a:avLst>
                <a:gd name="adj1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1" name="Google Shape;8838;p125">
              <a:extLst>
                <a:ext uri="{FF2B5EF4-FFF2-40B4-BE49-F238E27FC236}">
                  <a16:creationId xmlns:a16="http://schemas.microsoft.com/office/drawing/2014/main" id="{E6DD2252-E96C-AB6B-ADCF-D60CA722BE7D}"/>
                </a:ext>
              </a:extLst>
            </p:cNvPr>
            <p:cNvSpPr/>
            <p:nvPr/>
          </p:nvSpPr>
          <p:spPr>
            <a:xfrm>
              <a:off x="612704" y="3180522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8836;p125">
              <a:extLst>
                <a:ext uri="{FF2B5EF4-FFF2-40B4-BE49-F238E27FC236}">
                  <a16:creationId xmlns:a16="http://schemas.microsoft.com/office/drawing/2014/main" id="{073989F3-3CFB-82C6-C744-F88E9ED45D89}"/>
                </a:ext>
              </a:extLst>
            </p:cNvPr>
            <p:cNvSpPr/>
            <p:nvPr/>
          </p:nvSpPr>
          <p:spPr>
            <a:xfrm>
              <a:off x="1139829" y="3183554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VAN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Google Shape;8842;p125">
              <a:extLst>
                <a:ext uri="{FF2B5EF4-FFF2-40B4-BE49-F238E27FC236}">
                  <a16:creationId xmlns:a16="http://schemas.microsoft.com/office/drawing/2014/main" id="{59A69E93-F186-7606-A5D5-10696AD086EB}"/>
                </a:ext>
              </a:extLst>
            </p:cNvPr>
            <p:cNvSpPr/>
            <p:nvPr/>
          </p:nvSpPr>
          <p:spPr>
            <a:xfrm>
              <a:off x="1557698" y="3180936"/>
              <a:ext cx="320700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DSCR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Google Shape;8840;p125">
              <a:extLst>
                <a:ext uri="{FF2B5EF4-FFF2-40B4-BE49-F238E27FC236}">
                  <a16:creationId xmlns:a16="http://schemas.microsoft.com/office/drawing/2014/main" id="{EDF8E903-C445-40D7-7B0B-E0C9A6CB80D2}"/>
                </a:ext>
              </a:extLst>
            </p:cNvPr>
            <p:cNvSpPr/>
            <p:nvPr/>
          </p:nvSpPr>
          <p:spPr>
            <a:xfrm>
              <a:off x="2084271" y="3180936"/>
              <a:ext cx="320965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LLCR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8832;p125">
              <a:extLst>
                <a:ext uri="{FF2B5EF4-FFF2-40B4-BE49-F238E27FC236}">
                  <a16:creationId xmlns:a16="http://schemas.microsoft.com/office/drawing/2014/main" id="{C773BC98-13EB-DEDA-B664-BB5D9FC6CC89}"/>
                </a:ext>
              </a:extLst>
            </p:cNvPr>
            <p:cNvSpPr/>
            <p:nvPr/>
          </p:nvSpPr>
          <p:spPr>
            <a:xfrm>
              <a:off x="1718048" y="2921982"/>
              <a:ext cx="526706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Sostenibilità Finanziaria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8834;p125">
              <a:extLst>
                <a:ext uri="{FF2B5EF4-FFF2-40B4-BE49-F238E27FC236}">
                  <a16:creationId xmlns:a16="http://schemas.microsoft.com/office/drawing/2014/main" id="{7D612342-193F-4915-DEBA-24CC60461855}"/>
                </a:ext>
              </a:extLst>
            </p:cNvPr>
            <p:cNvSpPr/>
            <p:nvPr/>
          </p:nvSpPr>
          <p:spPr>
            <a:xfrm>
              <a:off x="773474" y="2921982"/>
              <a:ext cx="526706" cy="125100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Convenienza Economica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8831;p125">
              <a:extLst>
                <a:ext uri="{FF2B5EF4-FFF2-40B4-BE49-F238E27FC236}">
                  <a16:creationId xmlns:a16="http://schemas.microsoft.com/office/drawing/2014/main" id="{77B68735-8C67-3BD6-1796-622746468C1C}"/>
                </a:ext>
              </a:extLst>
            </p:cNvPr>
            <p:cNvSpPr/>
            <p:nvPr/>
          </p:nvSpPr>
          <p:spPr>
            <a:xfrm>
              <a:off x="1216982" y="2538872"/>
              <a:ext cx="558283" cy="184978"/>
            </a:xfrm>
            <a:prstGeom prst="roundRect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Equilibrio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Economico-Finanziario</a:t>
              </a:r>
              <a:endPara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29325B7-5CFD-63DE-A620-C11A9B127A80}"/>
              </a:ext>
            </a:extLst>
          </p:cNvPr>
          <p:cNvSpPr txBox="1"/>
          <p:nvPr/>
        </p:nvSpPr>
        <p:spPr>
          <a:xfrm>
            <a:off x="8287260" y="3822843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Bancabilità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CC09615-9F9A-060B-26C9-30AE3CDA0693}"/>
              </a:ext>
            </a:extLst>
          </p:cNvPr>
          <p:cNvSpPr txBox="1"/>
          <p:nvPr/>
        </p:nvSpPr>
        <p:spPr>
          <a:xfrm>
            <a:off x="2730446" y="38228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Redditività</a:t>
            </a: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3515239E-56F7-E9A6-732E-F1C88BE4CE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62225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25B09B9-0223-7197-9A62-7DA38EBFECD6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18" name="Google Shape;8834;p125">
            <a:extLst>
              <a:ext uri="{FF2B5EF4-FFF2-40B4-BE49-F238E27FC236}">
                <a16:creationId xmlns:a16="http://schemas.microsoft.com/office/drawing/2014/main" id="{C559EDAA-7648-D751-09D3-8A3D98129C27}"/>
              </a:ext>
            </a:extLst>
          </p:cNvPr>
          <p:cNvSpPr/>
          <p:nvPr/>
        </p:nvSpPr>
        <p:spPr>
          <a:xfrm>
            <a:off x="4533923" y="582251"/>
            <a:ext cx="3124154" cy="694028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Convenienza Economica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ccia giù 18">
            <a:extLst>
              <a:ext uri="{FF2B5EF4-FFF2-40B4-BE49-F238E27FC236}">
                <a16:creationId xmlns:a16="http://schemas.microsoft.com/office/drawing/2014/main" id="{CA7E8849-C85E-EF2D-430F-74A7932D7C41}"/>
              </a:ext>
            </a:extLst>
          </p:cNvPr>
          <p:cNvSpPr/>
          <p:nvPr/>
        </p:nvSpPr>
        <p:spPr>
          <a:xfrm>
            <a:off x="5812465" y="1502330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C59F8A7-7D84-B1E9-9E51-CDEE4ABBA38C}"/>
              </a:ext>
            </a:extLst>
          </p:cNvPr>
          <p:cNvSpPr/>
          <p:nvPr/>
        </p:nvSpPr>
        <p:spPr>
          <a:xfrm>
            <a:off x="2649279" y="2005150"/>
            <a:ext cx="7460511" cy="1721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Capacità del progetto di: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Creare valore;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it-I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Generare un livello di redditività per il capitale investito adeguato rispetto alle aspettative dell’investitore privato ed alla possibilità di attivare finanziamenti strutturati in project financing.</a:t>
            </a:r>
          </a:p>
        </p:txBody>
      </p:sp>
      <p:sp>
        <p:nvSpPr>
          <p:cNvPr id="22" name="Google Shape;8838;p125">
            <a:extLst>
              <a:ext uri="{FF2B5EF4-FFF2-40B4-BE49-F238E27FC236}">
                <a16:creationId xmlns:a16="http://schemas.microsoft.com/office/drawing/2014/main" id="{2FB140DF-8314-8D69-DA6D-C0B79B3C7C87}"/>
              </a:ext>
            </a:extLst>
          </p:cNvPr>
          <p:cNvSpPr/>
          <p:nvPr/>
        </p:nvSpPr>
        <p:spPr>
          <a:xfrm>
            <a:off x="2972679" y="4426573"/>
            <a:ext cx="1337931" cy="526396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</a:t>
            </a:r>
          </a:p>
        </p:txBody>
      </p:sp>
      <p:sp>
        <p:nvSpPr>
          <p:cNvPr id="23" name="Google Shape;8836;p125">
            <a:extLst>
              <a:ext uri="{FF2B5EF4-FFF2-40B4-BE49-F238E27FC236}">
                <a16:creationId xmlns:a16="http://schemas.microsoft.com/office/drawing/2014/main" id="{086F87DF-9A7B-A8A3-6E0D-CD7EFDB247CB}"/>
              </a:ext>
            </a:extLst>
          </p:cNvPr>
          <p:cNvSpPr/>
          <p:nvPr/>
        </p:nvSpPr>
        <p:spPr>
          <a:xfrm>
            <a:off x="8152014" y="4426573"/>
            <a:ext cx="1337931" cy="526396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</a:t>
            </a:r>
          </a:p>
        </p:txBody>
      </p:sp>
      <p:sp>
        <p:nvSpPr>
          <p:cNvPr id="24" name="Freccia giù 23">
            <a:extLst>
              <a:ext uri="{FF2B5EF4-FFF2-40B4-BE49-F238E27FC236}">
                <a16:creationId xmlns:a16="http://schemas.microsoft.com/office/drawing/2014/main" id="{32FCE0A2-2000-B644-C956-4E1C65F293FE}"/>
              </a:ext>
            </a:extLst>
          </p:cNvPr>
          <p:cNvSpPr/>
          <p:nvPr/>
        </p:nvSpPr>
        <p:spPr>
          <a:xfrm rot="10800000">
            <a:off x="3358111" y="3864356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Freccia giù 24">
            <a:extLst>
              <a:ext uri="{FF2B5EF4-FFF2-40B4-BE49-F238E27FC236}">
                <a16:creationId xmlns:a16="http://schemas.microsoft.com/office/drawing/2014/main" id="{A04C0D2A-D8C3-6447-46D0-517C16F279A1}"/>
              </a:ext>
            </a:extLst>
          </p:cNvPr>
          <p:cNvSpPr/>
          <p:nvPr/>
        </p:nvSpPr>
        <p:spPr>
          <a:xfrm rot="10800000">
            <a:off x="8537444" y="3864356"/>
            <a:ext cx="567070" cy="41148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6E64FD-314C-F71E-AE56-FC336FD25B69}"/>
                  </a:ext>
                </a:extLst>
              </p:cNvPr>
              <p:cNvSpPr txBox="1"/>
              <p:nvPr/>
            </p:nvSpPr>
            <p:spPr>
              <a:xfrm>
                <a:off x="2363922" y="5164003"/>
                <a:ext cx="3047373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𝑉𝐴𝑁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𝐶𝐹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𝑊𝐴𝐶𝐶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66E64FD-314C-F71E-AE56-FC336FD25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922" y="5164003"/>
                <a:ext cx="3047373" cy="756426"/>
              </a:xfrm>
              <a:prstGeom prst="rect">
                <a:avLst/>
              </a:prstGeom>
              <a:blipFill>
                <a:blip r:embed="rId2"/>
                <a:stretch>
                  <a:fillRect l="-1245" t="-116393" b="-177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ACB41A4-2614-81F8-66D9-DAB52CC8C40C}"/>
                  </a:ext>
                </a:extLst>
              </p:cNvPr>
              <p:cNvSpPr txBox="1"/>
              <p:nvPr/>
            </p:nvSpPr>
            <p:spPr>
              <a:xfrm>
                <a:off x="6891169" y="5164003"/>
                <a:ext cx="3859619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𝐶𝐹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𝐼𝐼𝑅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𝐶𝐹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𝐼𝐼𝑅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ACB41A4-2614-81F8-66D9-DAB52CC8C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69" y="5164003"/>
                <a:ext cx="3859619" cy="756426"/>
              </a:xfrm>
              <a:prstGeom prst="rect">
                <a:avLst/>
              </a:prstGeom>
              <a:blipFill>
                <a:blip r:embed="rId4"/>
                <a:stretch>
                  <a:fillRect l="-16393" t="-116393" b="-177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2.png">
            <a:extLst>
              <a:ext uri="{FF2B5EF4-FFF2-40B4-BE49-F238E27FC236}">
                <a16:creationId xmlns:a16="http://schemas.microsoft.com/office/drawing/2014/main" id="{DA719588-11A2-477D-9363-60D6C2CD31B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1651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8112EF2-638C-BD58-ADAC-BBF808694EAB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234619" y="136525"/>
            <a:ext cx="8203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Tasso Interno di </a:t>
            </a:r>
            <a:r>
              <a:rPr lang="it-IT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Rendimento</a:t>
            </a:r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progetto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 di Progetto</a:t>
            </a:r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81E0C981-431C-E48E-D1BF-E05D4B4F1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56260"/>
              </p:ext>
            </p:extLst>
          </p:nvPr>
        </p:nvGraphicFramePr>
        <p:xfrm>
          <a:off x="207106" y="1574800"/>
          <a:ext cx="1177778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195">
                  <a:extLst>
                    <a:ext uri="{9D8B030D-6E8A-4147-A177-3AD203B41FA5}">
                      <a16:colId xmlns:a16="http://schemas.microsoft.com/office/drawing/2014/main" val="1126226312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4294318097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2826682329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539753669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3252271750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802265937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987262704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3899564035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764678559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608806463"/>
                    </a:ext>
                  </a:extLst>
                </a:gridCol>
                <a:gridCol w="983226">
                  <a:extLst>
                    <a:ext uri="{9D8B030D-6E8A-4147-A177-3AD203B41FA5}">
                      <a16:colId xmlns:a16="http://schemas.microsoft.com/office/drawing/2014/main" val="70654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2039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1" u="none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2042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2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Ricavi d’esercizio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1.236.721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1.267.639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1.299.330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1.331.814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1.365.109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1.399.237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1.434.281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1.470.073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1.506.825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1.544.495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26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Costi d’esercizio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678.723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695.691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713.084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730.911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749.184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767.913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787.111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806.789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826.959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847.633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2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EBITDA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557.998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571.948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586.247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600.903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615.925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631.323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647.107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663.284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679.866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696.863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Free Cash Flow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557.998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571.948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586.247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600.903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615.925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631.323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647.107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663.284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679.866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696.863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970195"/>
                  </a:ext>
                </a:extLst>
              </a:tr>
            </a:tbl>
          </a:graphicData>
        </a:graphic>
      </p:graphicFrame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994665F-E196-F311-7F6D-91D2FD67186B}"/>
              </a:ext>
            </a:extLst>
          </p:cNvPr>
          <p:cNvSpPr txBox="1"/>
          <p:nvPr/>
        </p:nvSpPr>
        <p:spPr>
          <a:xfrm>
            <a:off x="266003" y="4481014"/>
            <a:ext cx="11718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riduzione dei posti auto occupati influenzerà il flusso di cassa del progetto.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Ovviamente una riduzione dei ricavi causerà una flessione dei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Cash Flow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Contestualmente assistiamo ad una riduzione del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Valore Reddituale Immobile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che passa da circa 8.8 milioni a 7.4 milioni, circa, e anche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Project IRR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subirà una flessione di -1,91 punti percentuali passando da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9,14%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7,23%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6E26D11-705F-9D33-4368-201A2F792819}"/>
              </a:ext>
            </a:extLst>
          </p:cNvPr>
          <p:cNvSpPr txBox="1"/>
          <p:nvPr/>
        </p:nvSpPr>
        <p:spPr>
          <a:xfrm>
            <a:off x="473107" y="899627"/>
            <a:ext cx="1171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Tasso di attualizzazione che rende nullo il valore attuale di un investimento.</a:t>
            </a:r>
          </a:p>
        </p:txBody>
      </p:sp>
      <p:graphicFrame>
        <p:nvGraphicFramePr>
          <p:cNvPr id="52" name="Tabella 51">
            <a:extLst>
              <a:ext uri="{FF2B5EF4-FFF2-40B4-BE49-F238E27FC236}">
                <a16:creationId xmlns:a16="http://schemas.microsoft.com/office/drawing/2014/main" id="{710F3F41-A1D6-7F32-88EB-9BADD20DB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35271"/>
              </p:ext>
            </p:extLst>
          </p:nvPr>
        </p:nvGraphicFramePr>
        <p:xfrm>
          <a:off x="309955" y="3490759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510527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250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Valore Reddituale Immobile oggi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7.418.460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67823"/>
                  </a:ext>
                </a:extLst>
              </a:tr>
            </a:tbl>
          </a:graphicData>
        </a:graphic>
      </p:graphicFrame>
      <p:graphicFrame>
        <p:nvGraphicFramePr>
          <p:cNvPr id="53" name="Tabella 52">
            <a:extLst>
              <a:ext uri="{FF2B5EF4-FFF2-40B4-BE49-F238E27FC236}">
                <a16:creationId xmlns:a16="http://schemas.microsoft.com/office/drawing/2014/main" id="{D5C61BD5-522F-FFA6-AA98-4B93ECD5F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28782"/>
              </p:ext>
            </p:extLst>
          </p:nvPr>
        </p:nvGraphicFramePr>
        <p:xfrm>
          <a:off x="309955" y="3844380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510527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250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 di progetto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7,23%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67823"/>
                  </a:ext>
                </a:extLst>
              </a:tr>
            </a:tbl>
          </a:graphicData>
        </a:graphic>
      </p:graphicFrame>
      <p:sp>
        <p:nvSpPr>
          <p:cNvPr id="57" name="Rectangle 1035">
            <a:extLst>
              <a:ext uri="{FF2B5EF4-FFF2-40B4-BE49-F238E27FC236}">
                <a16:creationId xmlns:a16="http://schemas.microsoft.com/office/drawing/2014/main" id="{21550535-2260-1F2B-F453-0284B3006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572" y="3424339"/>
            <a:ext cx="1223963" cy="8429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sp>
        <p:nvSpPr>
          <p:cNvPr id="58" name="Rectangle 1035">
            <a:extLst>
              <a:ext uri="{FF2B5EF4-FFF2-40B4-BE49-F238E27FC236}">
                <a16:creationId xmlns:a16="http://schemas.microsoft.com/office/drawing/2014/main" id="{417D4ED7-673F-8AA7-ADA7-3B18DDF82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409" y="1892407"/>
            <a:ext cx="925032" cy="3401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F307CCDC-349E-9CDF-2F6E-1ECD25808D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06829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56FCBB2-572A-EDD9-361B-5A339D634FED}"/>
              </a:ext>
            </a:extLst>
          </p:cNvPr>
          <p:cNvSpPr/>
          <p:nvPr/>
        </p:nvSpPr>
        <p:spPr>
          <a:xfrm>
            <a:off x="-234620" y="-39429"/>
            <a:ext cx="12507899" cy="885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434" name="Segnaposto piè di pagina 2">
            <a:extLst>
              <a:ext uri="{FF2B5EF4-FFF2-40B4-BE49-F238E27FC236}">
                <a16:creationId xmlns:a16="http://schemas.microsoft.com/office/drawing/2014/main" id="{0D4A0585-6D4D-AF39-0BFD-0DADD50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200" dirty="0"/>
              <a:t>Project Finance: Caso Studio</a:t>
            </a:r>
          </a:p>
        </p:txBody>
      </p:sp>
      <p:sp>
        <p:nvSpPr>
          <p:cNvPr id="18435" name="Segnaposto numero diapositiva 3">
            <a:extLst>
              <a:ext uri="{FF2B5EF4-FFF2-40B4-BE49-F238E27FC236}">
                <a16:creationId xmlns:a16="http://schemas.microsoft.com/office/drawing/2014/main" id="{A8D932EE-53D7-7AA6-6B0A-C094E95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0CE40D-086C-4DA3-8282-725918858BCE}" type="slidenum">
              <a:rPr lang="it-IT" altLang="it-IT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it-IT" altLang="it-IT" sz="1200" dirty="0"/>
          </a:p>
        </p:txBody>
      </p:sp>
      <p:sp>
        <p:nvSpPr>
          <p:cNvPr id="18437" name="Line 1028">
            <a:extLst>
              <a:ext uri="{FF2B5EF4-FFF2-40B4-BE49-F238E27FC236}">
                <a16:creationId xmlns:a16="http://schemas.microsoft.com/office/drawing/2014/main" id="{F8A93EC2-CD2C-F1C2-001D-0DB1A81AD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256337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E1EA8A-57C6-290D-BC83-324B543F2254}"/>
              </a:ext>
            </a:extLst>
          </p:cNvPr>
          <p:cNvSpPr txBox="1"/>
          <p:nvPr/>
        </p:nvSpPr>
        <p:spPr>
          <a:xfrm>
            <a:off x="234619" y="223666"/>
            <a:ext cx="770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Tasso Interno di Rendimento per gli Azionisti – </a:t>
            </a:r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 Equity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E83DE1-39C6-2935-F0A7-D9C96C529049}"/>
              </a:ext>
            </a:extLst>
          </p:cNvPr>
          <p:cNvSpPr txBox="1"/>
          <p:nvPr/>
        </p:nvSpPr>
        <p:spPr>
          <a:xfrm>
            <a:off x="229949" y="917891"/>
            <a:ext cx="975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IRR Equity </a:t>
            </a:r>
            <a:r>
              <a:rPr lang="it-IT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(Tasso Interno di Rendimento sull'Equity) </a:t>
            </a:r>
            <a:r>
              <a:rPr lang="it-IT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è una misura del rendimento che interessa direttamente gli azionisti o gli investitori che hanno fornito l'equity</a:t>
            </a:r>
            <a:r>
              <a:rPr lang="it-IT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Calcola il rendimento sull'investimento effettuato esclusivamente dall'equity, escludendo i flussi di cassa generati dal debito o da altre fonti di finanziamento. 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765E412-4899-E86F-8A2F-D7A2705B7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080699"/>
              </p:ext>
            </p:extLst>
          </p:nvPr>
        </p:nvGraphicFramePr>
        <p:xfrm>
          <a:off x="165690" y="2316480"/>
          <a:ext cx="1186062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195">
                  <a:extLst>
                    <a:ext uri="{9D8B030D-6E8A-4147-A177-3AD203B41FA5}">
                      <a16:colId xmlns:a16="http://schemas.microsoft.com/office/drawing/2014/main" val="1126226312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4294318097"/>
                    </a:ext>
                  </a:extLst>
                </a:gridCol>
                <a:gridCol w="1002891">
                  <a:extLst>
                    <a:ext uri="{9D8B030D-6E8A-4147-A177-3AD203B41FA5}">
                      <a16:colId xmlns:a16="http://schemas.microsoft.com/office/drawing/2014/main" val="2826682329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539753669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3252271750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802265937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987262704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3899564035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764678559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608806463"/>
                    </a:ext>
                  </a:extLst>
                </a:gridCol>
                <a:gridCol w="1071372">
                  <a:extLst>
                    <a:ext uri="{9D8B030D-6E8A-4147-A177-3AD203B41FA5}">
                      <a16:colId xmlns:a16="http://schemas.microsoft.com/office/drawing/2014/main" val="70654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2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Cash-flow Equity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141.673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156.819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172.314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188.286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204.744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221.817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239.274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257.366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276.101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9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Equity injection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3.189.691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Debito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-4.784.537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97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Valore del progetto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9.955.185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7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141.673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156.819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172.314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188.286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204.744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221.817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239.274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257.366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276.101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8.360.339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027447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047742E-63CD-B923-9ECC-B80D51A02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95830"/>
              </p:ext>
            </p:extLst>
          </p:nvPr>
        </p:nvGraphicFramePr>
        <p:xfrm>
          <a:off x="165690" y="4541520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510527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250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 Equity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8,53%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67823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3F2B2D-CAE5-5307-737E-99EA2FEE3A0F}"/>
              </a:ext>
            </a:extLst>
          </p:cNvPr>
          <p:cNvSpPr txBox="1"/>
          <p:nvPr/>
        </p:nvSpPr>
        <p:spPr>
          <a:xfrm>
            <a:off x="793975" y="5261183"/>
            <a:ext cx="10873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Assistiamo a una riduzione di -2,97% delI’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 Equity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passa dall’11,50% al 8,53%, infatti rappresentando il rendimento per gli azionisti in Equity, con i ricavi inferiori alle aspettative diminuisce anche il rendimento atteso per gli investitori.</a:t>
            </a:r>
          </a:p>
        </p:txBody>
      </p:sp>
      <p:sp>
        <p:nvSpPr>
          <p:cNvPr id="10" name="Rectangle 1035">
            <a:extLst>
              <a:ext uri="{FF2B5EF4-FFF2-40B4-BE49-F238E27FC236}">
                <a16:creationId xmlns:a16="http://schemas.microsoft.com/office/drawing/2014/main" id="{68AA0EC8-7DD4-72C0-46E0-C3E1DF84C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75" y="4462971"/>
            <a:ext cx="786809" cy="5279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 dirty="0"/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308D4BA9-D15B-62DF-218D-53F9FC3879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349" y="104786"/>
            <a:ext cx="1004901" cy="64127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47600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ae2ed9-7a06-4d47-a0b2-94eb5c3dc59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15F9297702C445994953A08A138A49" ma:contentTypeVersion="12" ma:contentTypeDescription="Create a new document." ma:contentTypeScope="" ma:versionID="7c229ddddfa3a8fb6d7745375bdd21d1">
  <xsd:schema xmlns:xsd="http://www.w3.org/2001/XMLSchema" xmlns:xs="http://www.w3.org/2001/XMLSchema" xmlns:p="http://schemas.microsoft.com/office/2006/metadata/properties" xmlns:ns3="6c7874dc-cc2a-4e3c-8d50-3badee2824fd" xmlns:ns4="b3ae2ed9-7a06-4d47-a0b2-94eb5c3dc590" targetNamespace="http://schemas.microsoft.com/office/2006/metadata/properties" ma:root="true" ma:fieldsID="5e07d099582a113fe7b992f1b00420ba" ns3:_="" ns4:_="">
    <xsd:import namespace="6c7874dc-cc2a-4e3c-8d50-3badee2824fd"/>
    <xsd:import namespace="b3ae2ed9-7a06-4d47-a0b2-94eb5c3dc5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874dc-cc2a-4e3c-8d50-3badee2824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ae2ed9-7a06-4d47-a0b2-94eb5c3dc5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405617-ECD7-47A8-8592-FA5C49731827}">
  <ds:schemaRefs>
    <ds:schemaRef ds:uri="http://purl.org/dc/elements/1.1/"/>
    <ds:schemaRef ds:uri="http://schemas.microsoft.com/office/2006/documentManagement/types"/>
    <ds:schemaRef ds:uri="b3ae2ed9-7a06-4d47-a0b2-94eb5c3dc590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6c7874dc-cc2a-4e3c-8d50-3badee2824f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4402F0-32B3-4706-9A40-D73D1E4419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AB2ACB-8A6F-47F1-A532-71664F000712}">
  <ds:schemaRefs>
    <ds:schemaRef ds:uri="6c7874dc-cc2a-4e3c-8d50-3badee2824fd"/>
    <ds:schemaRef ds:uri="b3ae2ed9-7a06-4d47-a0b2-94eb5c3dc5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2918</TotalTime>
  <Words>1938</Words>
  <Application>Microsoft Macintosh PowerPoint</Application>
  <PresentationFormat>Widescreen</PresentationFormat>
  <Paragraphs>421</Paragraphs>
  <Slides>22</Slides>
  <Notes>5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6" baseType="lpstr">
      <vt:lpstr>Aptos</vt:lpstr>
      <vt:lpstr>Aptos Display</vt:lpstr>
      <vt:lpstr>Arial</vt:lpstr>
      <vt:lpstr>Bookman Old Style</vt:lpstr>
      <vt:lpstr>Calibri</vt:lpstr>
      <vt:lpstr>Cambria Math</vt:lpstr>
      <vt:lpstr>Courier New</vt:lpstr>
      <vt:lpstr>Garamond</vt:lpstr>
      <vt:lpstr>Söhne</vt:lpstr>
      <vt:lpstr>Times New Roman</vt:lpstr>
      <vt:lpstr>Verdana</vt:lpstr>
      <vt:lpstr>Wingdings</vt:lpstr>
      <vt:lpstr>Tema di Office</vt:lpstr>
      <vt:lpstr>Worksheet</vt:lpstr>
      <vt:lpstr>Presentazione standard di PowerPoint</vt:lpstr>
      <vt:lpstr>Presentazione standard di PowerPoint</vt:lpstr>
      <vt:lpstr>Diapositiva 9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Schimmenti</dc:creator>
  <cp:lastModifiedBy>Andrea Lucchesi</cp:lastModifiedBy>
  <cp:revision>24</cp:revision>
  <dcterms:created xsi:type="dcterms:W3CDTF">2024-04-19T13:13:26Z</dcterms:created>
  <dcterms:modified xsi:type="dcterms:W3CDTF">2024-05-15T09:51:10Z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0x0101000215F9297702C445994953A08A138A49</vt:lpwstr>
  </property>
</Properties>
</file>